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48640"/>
            <a:ext cx="822960" cy="822960"/>
          </a:xfrm>
          <a:prstGeom prst="roundRect">
            <a:avLst>
              <a:gd name="adj" fmla="val 20000"/>
            </a:avLst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554480" y="640080"/>
            <a:ext cx="7315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200" b="1">
                <a:solidFill>
                  <a:srgbClr val="F5EFDC"/>
                </a:solidFill>
                <a:latin typeface="Inter"/>
              </a:rPr>
              <a:t>Mythal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54480" y="123444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B9C4D2"/>
                </a:solidFill>
                <a:latin typeface="Inter"/>
              </a:rPr>
              <a:t>Autonomous vulnerability remediation for critical infrastructure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5EFDC"/>
                </a:solidFill>
                <a:latin typeface="Inter"/>
              </a:rPr>
              <a:t>From CVE to verified fix 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52044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Inter"/>
              </a:rPr>
              <a:t>without waking up your on-call.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85216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Prepared for VP / CISO leadership review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1264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0">
                <a:solidFill>
                  <a:srgbClr val="7A8AA0"/>
                </a:solidFill>
                <a:latin typeface="JetBrains Mono"/>
              </a:rPr>
              <a:t>June 2026 · Next-Era LLC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CUSTOMER ROI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What changes for a Class I railroad in year 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196596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60–80%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1840" y="202996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Reduction in mean-time-to-remediate across IT cohorts.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65176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278892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3–5×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285292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Throughput improvement on patch waves (Patch Tuesday, KEV uplifts).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47472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61188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91840" y="367588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Direct patches applied to Critical Cyber Systems outside maintenance windows.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29768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443484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100%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91840" y="449884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Audit evidence coverage on TSA SD 1580-21-01 control set.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512064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525780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$1.2–2.4M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91840" y="532180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Insurance-premium attestation value (Marsh / Aon renewal cycle).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ROADMAP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After M9 — where we take this next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Q3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03120" y="1865376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Identity-aware remediation (IAM-plane fixes, not just patching).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542032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Q3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3120" y="2578608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Project Glasswing pre-disclosure feed integration for entitled tenants.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255264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Q4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03120" y="3291840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AI Red Team agent (#13) — continuous bounded exploit attempts to find what scanners missed.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968496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Q4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03120" y="4005072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Profiles beyond rail: pipeline, electric utility, water/wastewater, port operations, hospital.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681728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Q1 2027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03120" y="4718304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Cyber-insurance attestation packages for Marsh / Aon / Lockton renewals.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WHAT WE'RE ASKING FOR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Two decisions, this week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011680"/>
            <a:ext cx="5394960" cy="3657600"/>
          </a:xfrm>
          <a:prstGeom prst="rect">
            <a:avLst/>
          </a:prstGeom>
          <a:solidFill>
            <a:srgbClr val="0D2138"/>
          </a:solidFill>
          <a:ln w="9525">
            <a:solidFill>
              <a:srgbClr val="F4C4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240280"/>
            <a:ext cx="49377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>
                <a:solidFill>
                  <a:srgbClr val="F4C430"/>
                </a:solidFill>
                <a:latin typeface="Inter"/>
              </a:rPr>
              <a:t>1 · Sponsor a 90-day pilot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88920"/>
            <a:ext cx="49377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Scope: one corp IT segment + one OT zone.</a:t>
            </a:r>
          </a:p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Outcome: closed-loop remediation on IT cohort, compensating-control workflow on OT, evidence packages for TSA + IEC 62443.</a:t>
            </a:r>
          </a:p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Cost: at-cost engineering. No commercial commitment until pilot is green.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2011680"/>
            <a:ext cx="5394960" cy="3657600"/>
          </a:xfrm>
          <a:prstGeom prst="rect">
            <a:avLst/>
          </a:prstGeom>
          <a:solidFill>
            <a:srgbClr val="0D2138"/>
          </a:solidFill>
          <a:ln w="9525">
            <a:solidFill>
              <a:srgbClr val="F4C4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92240" y="2240280"/>
            <a:ext cx="49377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>
                <a:solidFill>
                  <a:srgbClr val="F4C430"/>
                </a:solidFill>
                <a:latin typeface="Inter"/>
              </a:rPr>
              <a:t>2 · Introduce us to your auditor and your cyber-insurance broker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3154680"/>
            <a:ext cx="49377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We want the evidence package validated against your auditor's expectations.</a:t>
            </a:r>
          </a:p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We want the attestation reviewed against your insurance renewal cycle.</a:t>
            </a:r>
          </a:p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Both unlock measurable ROI in year one.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2179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B9C4D2"/>
                </a:solidFill>
                <a:latin typeface="Inter"/>
              </a:rPr>
              <a:t>Thank you. Madhu Uppalapati · AI Architect · Next-Era LLC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WHY 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The Mythos thesis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73736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Anthropic's Claude Mythos and successor models collapsed the cost of vulnerability discovery.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April 2026's Patch Tuesday alone addressed 163 CVEs. Vendors are shipping faster than humans can respond.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Attackers run parallel AI-assisted patch diffing the moment fixes appear.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Human-speed vulnerability management is structurally broken.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/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The asymmetry between discovery velocity and remediation velocity is the largest unhedged risk on the CISO's balance sheet — and it is acute in rail, pipeline, power, and water.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Mythal is the response layer that goes machine-speed — without endangering an OT system.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LIVE DEMO · MERIDIAN CONTINENTAL RAILWAY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The platform you'll see today, by the numbers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187452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ASSETS IN SCOPE (IT + OT)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14884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11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169164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26280" y="187452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OT / INDUSTRIAL ASSETS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214884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46720" y="169164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75320" y="187452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CRITICAL CYBER SYSTEMS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75320" y="214884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20040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338328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CRITICAL FINDINGS OPEN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365760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87171"/>
                </a:solidFill>
                <a:latin typeface="JetBrains Mono"/>
              </a:rPr>
              <a:t>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97680" y="320040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26280" y="338328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KEV-LISTED FINDINGS OPEN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26280" y="365760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BBF24"/>
                </a:solidFill>
                <a:latin typeface="JetBrains Mono"/>
              </a:rPr>
              <a:t>7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046720" y="320040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75320" y="338328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OT PLANS UNDER COMPENSATING CONTROL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75320" y="365760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11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70916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48920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PLANS CLOSED END-TO-END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" y="516636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4ADE80"/>
                </a:solidFill>
                <a:latin typeface="JetBrains Mono"/>
              </a:rPr>
              <a:t>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97680" y="470916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26280" y="48920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COMPLIANCE EVIDENCE UNITS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26280" y="516636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6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046720" y="470916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75320" y="48920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INVENTORY RECOMMENDATIONS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75320" y="516636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Eleven agents + a 12th for inventory insight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78308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Supervisor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075688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Orchestrator. Holds the per-finding FSM.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1691640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80560" y="178308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Scanner Liaison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60" y="2075688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Normalizes Qualys, Tenable, Wiz, Claroty, Nozomi, Dragos.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46720" y="1691640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0" y="178308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Threat Intel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2075688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KEV, EPSS, vendor PSIRT, Glasswing pre-disclosure.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679192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2770632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Patch Hunter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306324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Locates vendor fixes; assigns PatchReliabilityScore.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97680" y="2679192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480560" y="2770632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Impact Analyst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0560" y="306324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Joins finding to CMDB; computes BusinessImpactProfile.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046720" y="2679192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0" y="2770632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Change Risk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306324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Scores deployment risk + historical failure rates.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3666744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3758184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Remediation Planner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050792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Builds executable plan + rollback.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97680" y="3666744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80560" y="3758184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Executor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80560" y="4050792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Drives Ansible, SCCM, Tanium, Panorama, OT tooling.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046720" y="3666744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29600" y="3758184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Verifier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9600" y="4050792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Rescans, health-checks, exploit retest, close-loop.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" y="4654296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31520" y="4745736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OT Safety Officer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1520" y="5038344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Veto rights on OT/CCS. NIST 800-82r3 + IEC 62443.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297680" y="4654296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480560" y="4745736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Compliance Reporter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480560" y="5038344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TSA, NIST CSF, IEC 62443 evidence packages.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046720" y="4654296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229600" y="4745736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Inventory Insights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29600" y="5038344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Estate-wide recommendations beyond CVE flow.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THE SINGLE MOST IMPORTANT AGENT FOR RAIL / PIPELINE / UTILITY BUYERS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OT Safety Officer holds veto rights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09728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• Vetoes any direct patch on OT-zone assets and Critical Cyber Systems.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• Recommends compensating controls — industrial firewall ACL tightening, IPS virtual patches, monitored isolation.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• Schedules firmware updates into the next planned maintenance window with dual approval (Security + OT Operations).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• Every veto and every compensating control becomes audit evidence under TSA SD 1580-21-01, NIST 800-82r3, and IEC 62443-2-3.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5669280"/>
            <a:ext cx="10972800" cy="640080"/>
          </a:xfrm>
          <a:prstGeom prst="rect">
            <a:avLst/>
          </a:prstGeom>
          <a:solidFill>
            <a:srgbClr val="133153"/>
          </a:solidFill>
          <a:ln w="9525">
            <a:solidFill>
              <a:srgbClr val="F4C4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5806440"/>
            <a:ext cx="106070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Without this agent, no Class I CISO buys the platform. With it, the platform clears regulatory review.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DEMO SCENARIO A · PATCH TUESDAY AT 06:00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60 CVEs absorbed, prioritized, planned, and routed in &lt;15 min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7830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0240" y="17830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Scanner Liaison ingests 60 normalized findings from Qualys, Defender, Claroty.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2402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06:00:04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40" y="22402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Threat Intel enriches each with KEV, EPSS, ransomware association.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6974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06:00:09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26974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Patch Hunter resolves vendor fixes; reliability scores assigned.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546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06:00:13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20240" y="31546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Impact Analyst joins CMDB; BusinessImpactProfile per finding.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36118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06:00:17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20240" y="36118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Change Risk scored against historical failure rates.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40690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06:00:22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20240" y="40690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Remediation Planner emits 60 plans with rollback procedures.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5262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06:00:24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0240" y="45262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Policy gate routes: auto-apply where safe, single approval for the rest, dual approval on CCS.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9834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06:00:31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20240" y="49834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Executor + Verifier close the IT cohort. OT cohort enters compensating-control mode.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54406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06:00:38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20240" y="54406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Compliance Reporter emits TSA + NIST evidence per closed plan.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BEYOND SCANNERS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Inventory Insights · the 12th agent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78308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400">
                <a:solidFill>
                  <a:srgbClr val="F5EFDC"/>
                </a:solidFill>
                <a:latin typeface="Inter"/>
              </a:rPr>
              <a:t>Most vulnerability platforms stop at scanner findings. CISOs need to know what they own and where the sprawl is — even when no CVE has dropped.</a:t>
            </a:r>
          </a:p>
          <a:p>
            <a:pPr>
              <a:lnSpc>
                <a:spcPct val="125000"/>
              </a:lnSpc>
            </a:pPr>
            <a:r>
              <a:rPr sz="1400">
                <a:solidFill>
                  <a:srgbClr val="F5EFDC"/>
                </a:solidFill>
                <a:latin typeface="Inter"/>
              </a:rPr>
              <a:t>Inventory Insights sweeps the full estate (OS, software, firmware, network, identity, vendors) and surfaces recommendations the moment they exist.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93192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13232" y="404164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Patch band drift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31596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OS / software below supported baseline.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64992" y="393192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29584" y="404164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OT firmware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9584" y="431596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Recommended minimum versions for OT vendors.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81344" y="393192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45936" y="404164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Network firmware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45936" y="431596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Cisco IOS-XE, ASA, PAN-OS lifecycle bands.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97696" y="393192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62288" y="404164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Version sprawl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62288" y="431596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Same product running ≥3 distinct versions.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02920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13232" y="513892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Shadow IT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" y="541324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Low-frequency / unsanctioned vendors.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64992" y="502920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529584" y="513892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CCS no-owner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29584" y="541324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Critical Cyber Systems without an attested owner.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81344" y="502920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345936" y="513892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Identity hygiene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45936" y="541324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Service accounts on CCS without strong factor.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997696" y="502920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62288" y="513892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EOL / lifecycle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62288" y="541324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Past vendor end-of-support.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COMPLIANCE POSTURE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Every action becomes auditor-grade evidence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78308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191109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TSA SD 1580-21-01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91109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Class I rail cyber directive · sections 3.A / 3.B / 3.D / 4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56032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68833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NIST CSF 2.0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37760" y="268833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Identify · Protect · Detect · Respond · Recover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33756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6557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NIST 800-82r3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37760" y="346557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ICS security — risk mgmt, zones &amp; conduits, patch mgmt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11480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424281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IEC 62443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7760" y="424281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Industrial control systems — parts 2-1, 2-3, 2-4, 3-2, 3-3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489204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02005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SOX § 404 / HIPAA / PCI DSS v4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37760" y="502005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Cross-vertical coverage for non-rail tenants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COMPETITIVE POSITIONING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Where Mythal wins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783080"/>
            <a:ext cx="3703320" cy="502920"/>
          </a:xfrm>
          <a:prstGeom prst="rect">
            <a:avLst/>
          </a:prstGeom>
          <a:solidFill>
            <a:srgbClr val="133153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8745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Vendor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79" y="1783080"/>
            <a:ext cx="3703320" cy="502920"/>
          </a:xfrm>
          <a:prstGeom prst="rect">
            <a:avLst/>
          </a:prstGeom>
          <a:solidFill>
            <a:srgbClr val="133153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34839" y="18745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What they do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46718" y="1783080"/>
            <a:ext cx="3703320" cy="502920"/>
          </a:xfrm>
          <a:prstGeom prst="rect">
            <a:avLst/>
          </a:prstGeom>
          <a:solidFill>
            <a:srgbClr val="133153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83878" y="18745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Why we win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50008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" y="2441448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Qualys Agent Val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97679" y="2350008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34839" y="2441448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Scanner-bolted workflow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46718" y="2350008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183878" y="2441448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Scanner-agnostic fabric, not a scanner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2916936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85800" y="3008376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IBM Autonomous Security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97679" y="2916936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434839" y="3008376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IT auto-remediation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046718" y="2916936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83878" y="3008376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Dedicated OT Safety Officer agent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3483864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85800" y="3575304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Cogent / Maze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97679" y="3483864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434839" y="3575304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Workflow + RBVM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046718" y="3483864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183878" y="3575304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Mythos-native; pre-disclosure feeds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48640" y="4050792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85800" y="41422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ArmorCode / Gluware Titan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297679" y="4050792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434839" y="41422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Posture / network only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046718" y="4050792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183878" y="41422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Closed-loop execution incl. OT-adjacent IT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617720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85800" y="47091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Forescout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297679" y="4617720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434839" y="47091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Asset &amp; OT visibility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046718" y="4617720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183878" y="47091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Closed-loop remediation, not just see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