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8162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91440"/>
          </a:xfrm>
          <a:prstGeom prst="rect">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640080" y="548640"/>
            <a:ext cx="914400" cy="914400"/>
          </a:xfrm>
          <a:prstGeom prst="roundRect">
            <a:avLst>
              <a:gd name="adj" fmla="val 22000"/>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1828800"/>
            <a:ext cx="10972800" cy="457200"/>
          </a:xfrm>
          <a:prstGeom prst="rect">
            <a:avLst/>
          </a:prstGeom>
          <a:noFill/>
        </p:spPr>
        <p:txBody>
          <a:bodyPr wrap="square" lIns="0" rIns="0" tIns="0" bIns="0">
            <a:spAutoFit/>
          </a:bodyPr>
          <a:lstStyle/>
          <a:p>
            <a:pPr algn="l"/>
            <a:r>
              <a:rPr sz="1400" b="1">
                <a:solidFill>
                  <a:srgbClr val="F4C430"/>
                </a:solidFill>
                <a:latin typeface="JetBrains Mono"/>
              </a:rPr>
              <a:t>MYTHAL</a:t>
            </a:r>
          </a:p>
        </p:txBody>
      </p:sp>
      <p:sp>
        <p:nvSpPr>
          <p:cNvPr id="6" name="TextBox 5"/>
          <p:cNvSpPr txBox="1"/>
          <p:nvPr/>
        </p:nvSpPr>
        <p:spPr>
          <a:xfrm>
            <a:off x="640080" y="2377440"/>
            <a:ext cx="11155680" cy="1280160"/>
          </a:xfrm>
          <a:prstGeom prst="rect">
            <a:avLst/>
          </a:prstGeom>
          <a:noFill/>
        </p:spPr>
        <p:txBody>
          <a:bodyPr wrap="square" lIns="0" rIns="0" tIns="0" bIns="0">
            <a:spAutoFit/>
          </a:bodyPr>
          <a:lstStyle/>
          <a:p>
            <a:pPr algn="l"/>
            <a:r>
              <a:rPr sz="4200" b="1">
                <a:solidFill>
                  <a:srgbClr val="F5EFDC"/>
                </a:solidFill>
                <a:latin typeface="Inter"/>
              </a:rPr>
              <a:t>An AI fabric that goes from</a:t>
            </a:r>
          </a:p>
        </p:txBody>
      </p:sp>
      <p:sp>
        <p:nvSpPr>
          <p:cNvPr id="7" name="TextBox 6"/>
          <p:cNvSpPr txBox="1"/>
          <p:nvPr/>
        </p:nvSpPr>
        <p:spPr>
          <a:xfrm>
            <a:off x="640080" y="3200400"/>
            <a:ext cx="11155680" cy="1280160"/>
          </a:xfrm>
          <a:prstGeom prst="rect">
            <a:avLst/>
          </a:prstGeom>
          <a:noFill/>
        </p:spPr>
        <p:txBody>
          <a:bodyPr wrap="square" lIns="0" rIns="0" tIns="0" bIns="0">
            <a:spAutoFit/>
          </a:bodyPr>
          <a:lstStyle/>
          <a:p>
            <a:pPr algn="l"/>
            <a:r>
              <a:rPr sz="4200" b="1">
                <a:solidFill>
                  <a:srgbClr val="F4C430"/>
                </a:solidFill>
                <a:latin typeface="Inter"/>
              </a:rPr>
              <a:t>vulnerability to applied fix.</a:t>
            </a:r>
          </a:p>
        </p:txBody>
      </p:sp>
      <p:sp>
        <p:nvSpPr>
          <p:cNvPr id="8" name="TextBox 7"/>
          <p:cNvSpPr txBox="1"/>
          <p:nvPr/>
        </p:nvSpPr>
        <p:spPr>
          <a:xfrm>
            <a:off x="640080" y="4434840"/>
            <a:ext cx="10972800" cy="548640"/>
          </a:xfrm>
          <a:prstGeom prst="rect">
            <a:avLst/>
          </a:prstGeom>
          <a:noFill/>
        </p:spPr>
        <p:txBody>
          <a:bodyPr wrap="square" lIns="0" rIns="0" tIns="0" bIns="0">
            <a:spAutoFit/>
          </a:bodyPr>
          <a:lstStyle/>
          <a:p>
            <a:pPr algn="l"/>
            <a:r>
              <a:rPr sz="1700" b="0">
                <a:solidFill>
                  <a:srgbClr val="C4CEDC"/>
                </a:solidFill>
                <a:latin typeface="Inter"/>
              </a:rPr>
              <a:t>Tailored to your environment. Every agent configurable.</a:t>
            </a:r>
          </a:p>
        </p:txBody>
      </p:sp>
      <p:sp>
        <p:nvSpPr>
          <p:cNvPr id="9" name="TextBox 8"/>
          <p:cNvSpPr txBox="1"/>
          <p:nvPr/>
        </p:nvSpPr>
        <p:spPr>
          <a:xfrm>
            <a:off x="640080" y="4754880"/>
            <a:ext cx="10972800" cy="731520"/>
          </a:xfrm>
          <a:prstGeom prst="rect">
            <a:avLst/>
          </a:prstGeom>
          <a:noFill/>
        </p:spPr>
        <p:txBody>
          <a:bodyPr wrap="square" lIns="0" rIns="0" tIns="0" bIns="0">
            <a:spAutoFit/>
          </a:bodyPr>
          <a:lstStyle/>
          <a:p>
            <a:pPr algn="l"/>
            <a:r>
              <a:rPr sz="1700" b="0">
                <a:solidFill>
                  <a:srgbClr val="C4CEDC"/>
                </a:solidFill>
                <a:latin typeface="Inter"/>
              </a:rPr>
              <a:t>Twelve AI agents work together so your team only steps in when judgment is needed.</a:t>
            </a:r>
          </a:p>
        </p:txBody>
      </p:sp>
      <p:sp>
        <p:nvSpPr>
          <p:cNvPr id="10" name="TextBox 9"/>
          <p:cNvSpPr txBox="1"/>
          <p:nvPr/>
        </p:nvSpPr>
        <p:spPr>
          <a:xfrm>
            <a:off x="640080" y="5943600"/>
            <a:ext cx="10972800" cy="365760"/>
          </a:xfrm>
          <a:prstGeom prst="rect">
            <a:avLst/>
          </a:prstGeom>
          <a:noFill/>
        </p:spPr>
        <p:txBody>
          <a:bodyPr wrap="square" lIns="0" rIns="0" tIns="0" bIns="0">
            <a:spAutoFit/>
          </a:bodyPr>
          <a:lstStyle/>
          <a:p>
            <a:pPr algn="l"/>
            <a:r>
              <a:rPr sz="1200" b="1">
                <a:solidFill>
                  <a:srgbClr val="F4C430"/>
                </a:solidFill>
                <a:latin typeface="Inter"/>
              </a:rPr>
              <a:t>Prepared for CSX Transportation</a:t>
            </a:r>
          </a:p>
        </p:txBody>
      </p:sp>
      <p:sp>
        <p:nvSpPr>
          <p:cNvPr id="11" name="TextBox 10"/>
          <p:cNvSpPr txBox="1"/>
          <p:nvPr/>
        </p:nvSpPr>
        <p:spPr>
          <a:xfrm>
            <a:off x="640080" y="6492240"/>
            <a:ext cx="3657600" cy="274320"/>
          </a:xfrm>
          <a:prstGeom prst="rect">
            <a:avLst/>
          </a:prstGeom>
          <a:noFill/>
        </p:spPr>
        <p:txBody>
          <a:bodyPr wrap="square" lIns="0" rIns="0" tIns="0" bIns="0">
            <a:spAutoFit/>
          </a:bodyPr>
          <a:lstStyle/>
          <a:p>
            <a:pPr algn="l"/>
            <a:r>
              <a:rPr sz="900" b="0">
                <a:solidFill>
                  <a:srgbClr val="92A1B6"/>
                </a:solidFill>
                <a:latin typeface="JetBrains Mono"/>
              </a:rPr>
              <a:t>Slide 1 of 11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8162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91440"/>
          </a:xfrm>
          <a:prstGeom prst="rect">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384048"/>
            <a:ext cx="10972800" cy="365760"/>
          </a:xfrm>
          <a:prstGeom prst="rect">
            <a:avLst/>
          </a:prstGeom>
          <a:noFill/>
        </p:spPr>
        <p:txBody>
          <a:bodyPr wrap="square" lIns="0" rIns="0" tIns="0" bIns="0">
            <a:spAutoFit/>
          </a:bodyPr>
          <a:lstStyle/>
          <a:p>
            <a:pPr algn="l"/>
            <a:r>
              <a:rPr sz="1100" b="1">
                <a:solidFill>
                  <a:srgbClr val="F4C430"/>
                </a:solidFill>
                <a:latin typeface="JetBrains Mono"/>
              </a:rPr>
              <a:t>SLIDE 10 · AUDIT IS A SIDE-EFFECT, NOT A PROJECT</a:t>
            </a:r>
          </a:p>
        </p:txBody>
      </p:sp>
      <p:sp>
        <p:nvSpPr>
          <p:cNvPr id="5" name="TextBox 4"/>
          <p:cNvSpPr txBox="1"/>
          <p:nvPr/>
        </p:nvSpPr>
        <p:spPr>
          <a:xfrm>
            <a:off x="640080" y="658368"/>
            <a:ext cx="10972800" cy="1005840"/>
          </a:xfrm>
          <a:prstGeom prst="rect">
            <a:avLst/>
          </a:prstGeom>
          <a:noFill/>
        </p:spPr>
        <p:txBody>
          <a:bodyPr wrap="square" lIns="0" rIns="0" tIns="0" bIns="0">
            <a:spAutoFit/>
          </a:bodyPr>
          <a:lstStyle/>
          <a:p>
            <a:pPr algn="l"/>
            <a:r>
              <a:rPr sz="3000" b="1">
                <a:solidFill>
                  <a:srgbClr val="F5EFDC"/>
                </a:solidFill>
                <a:latin typeface="Inter"/>
              </a:rPr>
              <a:t>Auditor-ready evidence with one click</a:t>
            </a:r>
          </a:p>
        </p:txBody>
      </p:sp>
      <p:sp>
        <p:nvSpPr>
          <p:cNvPr id="6" name="Rectangle 5"/>
          <p:cNvSpPr/>
          <p:nvPr/>
        </p:nvSpPr>
        <p:spPr>
          <a:xfrm>
            <a:off x="640080" y="1783080"/>
            <a:ext cx="6400800" cy="411480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22960" y="1920240"/>
            <a:ext cx="6035040" cy="365760"/>
          </a:xfrm>
          <a:prstGeom prst="rect">
            <a:avLst/>
          </a:prstGeom>
          <a:noFill/>
        </p:spPr>
        <p:txBody>
          <a:bodyPr wrap="square" lIns="0" rIns="0" tIns="0" bIns="0">
            <a:spAutoFit/>
          </a:bodyPr>
          <a:lstStyle/>
          <a:p>
            <a:pPr algn="l"/>
            <a:r>
              <a:rPr sz="1400" b="1">
                <a:solidFill>
                  <a:srgbClr val="F4C430"/>
                </a:solidFill>
                <a:latin typeface="Inter"/>
              </a:rPr>
              <a:t>How the audit trail builds itself</a:t>
            </a:r>
          </a:p>
        </p:txBody>
      </p:sp>
      <p:sp>
        <p:nvSpPr>
          <p:cNvPr id="8" name="TextBox 7"/>
          <p:cNvSpPr txBox="1"/>
          <p:nvPr/>
        </p:nvSpPr>
        <p:spPr>
          <a:xfrm>
            <a:off x="822960" y="2331720"/>
            <a:ext cx="6126480" cy="2103120"/>
          </a:xfrm>
          <a:prstGeom prst="rect">
            <a:avLst/>
          </a:prstGeom>
          <a:noFill/>
        </p:spPr>
        <p:txBody>
          <a:bodyPr wrap="square">
            <a:spAutoFit/>
          </a:bodyPr>
          <a:lstStyle/>
          <a:p>
            <a:pPr>
              <a:lnSpc>
                <a:spcPct val="135000"/>
              </a:lnSpc>
            </a:pPr>
            <a:r>
              <a:rPr sz="1050">
                <a:solidFill>
                  <a:srgbClr val="C4CEDC"/>
                </a:solidFill>
                <a:latin typeface="Inter"/>
              </a:rPr>
              <a:t>•  Every agent decision is written to the reasoning trace as it happens.</a:t>
            </a:r>
          </a:p>
          <a:p>
            <a:pPr>
              <a:lnSpc>
                <a:spcPct val="135000"/>
              </a:lnSpc>
            </a:pPr>
            <a:r>
              <a:rPr sz="1050">
                <a:solidFill>
                  <a:srgbClr val="C4CEDC"/>
                </a:solidFill>
                <a:latin typeface="Inter"/>
              </a:rPr>
              <a:t>•  Every approval is HMAC-signed with the approver's identity and timestamp.</a:t>
            </a:r>
          </a:p>
          <a:p>
            <a:pPr>
              <a:lnSpc>
                <a:spcPct val="135000"/>
              </a:lnSpc>
            </a:pPr>
            <a:r>
              <a:rPr sz="1050">
                <a:solidFill>
                  <a:srgbClr val="C4CEDC"/>
                </a:solidFill>
                <a:latin typeface="Inter"/>
              </a:rPr>
              <a:t>•  Every applied fix records the tool, the target, the result, the rollback path used.</a:t>
            </a:r>
          </a:p>
          <a:p>
            <a:pPr>
              <a:lnSpc>
                <a:spcPct val="135000"/>
              </a:lnSpc>
            </a:pPr>
            <a:r>
              <a:rPr sz="1050">
                <a:solidFill>
                  <a:srgbClr val="C4CEDC"/>
                </a:solidFill>
                <a:latin typeface="Inter"/>
              </a:rPr>
              <a:t>•  Every verification result (rescan clean? health pass?) is preserved.</a:t>
            </a:r>
          </a:p>
          <a:p>
            <a:pPr>
              <a:lnSpc>
                <a:spcPct val="135000"/>
              </a:lnSpc>
            </a:pPr>
            <a:r>
              <a:rPr sz="1050">
                <a:solidFill>
                  <a:srgbClr val="C4CEDC"/>
                </a:solidFill>
                <a:latin typeface="Inter"/>
              </a:rPr>
              <a:t>•  The Compliance Reporter agent maps findings to control frameworks automatically.</a:t>
            </a:r>
          </a:p>
        </p:txBody>
      </p:sp>
      <p:sp>
        <p:nvSpPr>
          <p:cNvPr id="9" name="TextBox 8"/>
          <p:cNvSpPr txBox="1"/>
          <p:nvPr/>
        </p:nvSpPr>
        <p:spPr>
          <a:xfrm>
            <a:off x="822960" y="4617720"/>
            <a:ext cx="6035040" cy="365760"/>
          </a:xfrm>
          <a:prstGeom prst="rect">
            <a:avLst/>
          </a:prstGeom>
          <a:noFill/>
        </p:spPr>
        <p:txBody>
          <a:bodyPr wrap="square" lIns="0" rIns="0" tIns="0" bIns="0">
            <a:spAutoFit/>
          </a:bodyPr>
          <a:lstStyle/>
          <a:p>
            <a:pPr algn="l"/>
            <a:r>
              <a:rPr sz="1400" b="1">
                <a:solidFill>
                  <a:srgbClr val="F4C430"/>
                </a:solidFill>
                <a:latin typeface="Inter"/>
              </a:rPr>
              <a:t>What you get</a:t>
            </a:r>
          </a:p>
        </p:txBody>
      </p:sp>
      <p:sp>
        <p:nvSpPr>
          <p:cNvPr id="10" name="TextBox 9"/>
          <p:cNvSpPr txBox="1"/>
          <p:nvPr/>
        </p:nvSpPr>
        <p:spPr>
          <a:xfrm>
            <a:off x="822960" y="4983480"/>
            <a:ext cx="6126480" cy="914400"/>
          </a:xfrm>
          <a:prstGeom prst="rect">
            <a:avLst/>
          </a:prstGeom>
          <a:noFill/>
        </p:spPr>
        <p:txBody>
          <a:bodyPr wrap="square">
            <a:spAutoFit/>
          </a:bodyPr>
          <a:lstStyle/>
          <a:p>
            <a:pPr>
              <a:lnSpc>
                <a:spcPct val="135000"/>
              </a:lnSpc>
            </a:pPr>
            <a:r>
              <a:rPr sz="1050">
                <a:solidFill>
                  <a:srgbClr val="C4CEDC"/>
                </a:solidFill>
                <a:latin typeface="Inter"/>
              </a:rPr>
              <a:t>•  Live posture dashboard on the Compliance page.</a:t>
            </a:r>
          </a:p>
          <a:p>
            <a:pPr>
              <a:lnSpc>
                <a:spcPct val="135000"/>
              </a:lnSpc>
            </a:pPr>
            <a:r>
              <a:rPr sz="1050">
                <a:solidFill>
                  <a:srgbClr val="C4CEDC"/>
                </a:solidFill>
                <a:latin typeface="Inter"/>
              </a:rPr>
              <a:t>•  One-click PDF export per framework — signed, dated, auditor-ready.</a:t>
            </a:r>
          </a:p>
          <a:p>
            <a:pPr>
              <a:lnSpc>
                <a:spcPct val="135000"/>
              </a:lnSpc>
            </a:pPr>
            <a:r>
              <a:rPr sz="1050">
                <a:solidFill>
                  <a:srgbClr val="C4CEDC"/>
                </a:solidFill>
                <a:latin typeface="Inter"/>
              </a:rPr>
              <a:t>•  Machine-readable bundle for ingestion into your GRC tool.</a:t>
            </a:r>
          </a:p>
          <a:p>
            <a:pPr>
              <a:lnSpc>
                <a:spcPct val="135000"/>
              </a:lnSpc>
            </a:pPr>
            <a:r>
              <a:rPr sz="1050">
                <a:solidFill>
                  <a:srgbClr val="C4CEDC"/>
                </a:solidFill>
                <a:latin typeface="Inter"/>
              </a:rPr>
              <a:t>•  Coverage for rail, ICS, federal, financial, healthcare frameworks.</a:t>
            </a:r>
          </a:p>
        </p:txBody>
      </p:sp>
      <p:sp>
        <p:nvSpPr>
          <p:cNvPr id="11" name="Rectangle 10"/>
          <p:cNvSpPr/>
          <p:nvPr/>
        </p:nvSpPr>
        <p:spPr>
          <a:xfrm>
            <a:off x="7315200" y="1783080"/>
            <a:ext cx="4206240" cy="4114800"/>
          </a:xfrm>
          <a:prstGeom prst="rect">
            <a:avLst/>
          </a:prstGeom>
          <a:solidFill>
            <a:srgbClr val="F5EFDC"/>
          </a:solidFill>
          <a:ln w="15240">
            <a:solidFill>
              <a:srgbClr val="F4C4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498079" y="1920240"/>
            <a:ext cx="3840480" cy="365760"/>
          </a:xfrm>
          <a:prstGeom prst="rect">
            <a:avLst/>
          </a:prstGeom>
          <a:noFill/>
        </p:spPr>
        <p:txBody>
          <a:bodyPr wrap="square" lIns="0" rIns="0" tIns="0" bIns="0">
            <a:spAutoFit/>
          </a:bodyPr>
          <a:lstStyle/>
          <a:p>
            <a:pPr algn="l"/>
            <a:r>
              <a:rPr sz="1300" b="1">
                <a:solidFill>
                  <a:srgbClr val="081627"/>
                </a:solidFill>
                <a:latin typeface="Inter"/>
              </a:rPr>
              <a:t>Mythal Evidence Package</a:t>
            </a:r>
          </a:p>
        </p:txBody>
      </p:sp>
      <p:sp>
        <p:nvSpPr>
          <p:cNvPr id="13" name="TextBox 12"/>
          <p:cNvSpPr txBox="1"/>
          <p:nvPr/>
        </p:nvSpPr>
        <p:spPr>
          <a:xfrm>
            <a:off x="7498079" y="2240280"/>
            <a:ext cx="3840480" cy="274320"/>
          </a:xfrm>
          <a:prstGeom prst="rect">
            <a:avLst/>
          </a:prstGeom>
          <a:noFill/>
        </p:spPr>
        <p:txBody>
          <a:bodyPr wrap="square" lIns="0" rIns="0" tIns="0" bIns="0">
            <a:spAutoFit/>
          </a:bodyPr>
          <a:lstStyle/>
          <a:p>
            <a:pPr algn="l"/>
            <a:r>
              <a:rPr sz="900" b="0">
                <a:solidFill>
                  <a:srgbClr val="92A1B6"/>
                </a:solidFill>
                <a:latin typeface="Inter"/>
              </a:rPr>
              <a:t>Generated · Compliance Reporter</a:t>
            </a:r>
          </a:p>
        </p:txBody>
      </p:sp>
      <p:sp>
        <p:nvSpPr>
          <p:cNvPr id="14" name="Rectangle 13"/>
          <p:cNvSpPr/>
          <p:nvPr/>
        </p:nvSpPr>
        <p:spPr>
          <a:xfrm>
            <a:off x="7498079" y="2697480"/>
            <a:ext cx="640080" cy="320040"/>
          </a:xfrm>
          <a:prstGeom prst="rect">
            <a:avLst/>
          </a:prstGeom>
          <a:solidFill>
            <a:srgbClr val="081627"/>
          </a:solid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543799" y="2752344"/>
            <a:ext cx="594360" cy="274320"/>
          </a:xfrm>
          <a:prstGeom prst="rect">
            <a:avLst/>
          </a:prstGeom>
          <a:noFill/>
        </p:spPr>
        <p:txBody>
          <a:bodyPr wrap="square" lIns="0" rIns="0" tIns="0" bIns="0">
            <a:spAutoFit/>
          </a:bodyPr>
          <a:lstStyle/>
          <a:p>
            <a:pPr algn="l"/>
            <a:r>
              <a:rPr sz="800" b="1">
                <a:solidFill>
                  <a:srgbClr val="F5EFDC"/>
                </a:solidFill>
                <a:latin typeface="Inter"/>
              </a:rPr>
              <a:t>Control</a:t>
            </a:r>
          </a:p>
        </p:txBody>
      </p:sp>
      <p:sp>
        <p:nvSpPr>
          <p:cNvPr id="16" name="Rectangle 15"/>
          <p:cNvSpPr/>
          <p:nvPr/>
        </p:nvSpPr>
        <p:spPr>
          <a:xfrm>
            <a:off x="8138159" y="2697480"/>
            <a:ext cx="914400" cy="320040"/>
          </a:xfrm>
          <a:prstGeom prst="rect">
            <a:avLst/>
          </a:prstGeom>
          <a:solidFill>
            <a:srgbClr val="081627"/>
          </a:solid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183879" y="2752344"/>
            <a:ext cx="868680" cy="274320"/>
          </a:xfrm>
          <a:prstGeom prst="rect">
            <a:avLst/>
          </a:prstGeom>
          <a:noFill/>
        </p:spPr>
        <p:txBody>
          <a:bodyPr wrap="square" lIns="0" rIns="0" tIns="0" bIns="0">
            <a:spAutoFit/>
          </a:bodyPr>
          <a:lstStyle/>
          <a:p>
            <a:pPr algn="l"/>
            <a:r>
              <a:rPr sz="800" b="1">
                <a:solidFill>
                  <a:srgbClr val="F5EFDC"/>
                </a:solidFill>
                <a:latin typeface="Inter"/>
              </a:rPr>
              <a:t>Plan</a:t>
            </a:r>
          </a:p>
        </p:txBody>
      </p:sp>
      <p:sp>
        <p:nvSpPr>
          <p:cNvPr id="18" name="Rectangle 17"/>
          <p:cNvSpPr/>
          <p:nvPr/>
        </p:nvSpPr>
        <p:spPr>
          <a:xfrm>
            <a:off x="9052559" y="2697480"/>
            <a:ext cx="1828800" cy="320040"/>
          </a:xfrm>
          <a:prstGeom prst="rect">
            <a:avLst/>
          </a:prstGeom>
          <a:solidFill>
            <a:srgbClr val="081627"/>
          </a:solid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098279" y="2752344"/>
            <a:ext cx="1783080" cy="274320"/>
          </a:xfrm>
          <a:prstGeom prst="rect">
            <a:avLst/>
          </a:prstGeom>
          <a:noFill/>
        </p:spPr>
        <p:txBody>
          <a:bodyPr wrap="square" lIns="0" rIns="0" tIns="0" bIns="0">
            <a:spAutoFit/>
          </a:bodyPr>
          <a:lstStyle/>
          <a:p>
            <a:pPr algn="l"/>
            <a:r>
              <a:rPr sz="800" b="1">
                <a:solidFill>
                  <a:srgbClr val="F5EFDC"/>
                </a:solidFill>
                <a:latin typeface="Inter"/>
              </a:rPr>
              <a:t>Summary</a:t>
            </a:r>
          </a:p>
        </p:txBody>
      </p:sp>
      <p:sp>
        <p:nvSpPr>
          <p:cNvPr id="20" name="Rectangle 19"/>
          <p:cNvSpPr/>
          <p:nvPr/>
        </p:nvSpPr>
        <p:spPr>
          <a:xfrm>
            <a:off x="10881359" y="2697480"/>
            <a:ext cx="822960" cy="320040"/>
          </a:xfrm>
          <a:prstGeom prst="rect">
            <a:avLst/>
          </a:prstGeom>
          <a:solidFill>
            <a:srgbClr val="081627"/>
          </a:solid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0927079" y="2752344"/>
            <a:ext cx="777240" cy="274320"/>
          </a:xfrm>
          <a:prstGeom prst="rect">
            <a:avLst/>
          </a:prstGeom>
          <a:noFill/>
        </p:spPr>
        <p:txBody>
          <a:bodyPr wrap="square" lIns="0" rIns="0" tIns="0" bIns="0">
            <a:spAutoFit/>
          </a:bodyPr>
          <a:lstStyle/>
          <a:p>
            <a:pPr algn="l"/>
            <a:r>
              <a:rPr sz="800" b="1">
                <a:solidFill>
                  <a:srgbClr val="F5EFDC"/>
                </a:solidFill>
                <a:latin typeface="Inter"/>
              </a:rPr>
              <a:t>Date</a:t>
            </a:r>
          </a:p>
        </p:txBody>
      </p:sp>
      <p:sp>
        <p:nvSpPr>
          <p:cNvPr id="22" name="Rectangle 21"/>
          <p:cNvSpPr/>
          <p:nvPr/>
        </p:nvSpPr>
        <p:spPr>
          <a:xfrm>
            <a:off x="7498079" y="3017520"/>
            <a:ext cx="640080" cy="320040"/>
          </a:xfrm>
          <a:prstGeom prst="rect">
            <a:avLst/>
          </a:prstGeom>
          <a:no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7543799" y="3072384"/>
            <a:ext cx="594360" cy="274320"/>
          </a:xfrm>
          <a:prstGeom prst="rect">
            <a:avLst/>
          </a:prstGeom>
          <a:noFill/>
        </p:spPr>
        <p:txBody>
          <a:bodyPr wrap="square" lIns="0" rIns="0" tIns="0" bIns="0">
            <a:spAutoFit/>
          </a:bodyPr>
          <a:lstStyle/>
          <a:p>
            <a:pPr algn="l"/>
            <a:r>
              <a:rPr sz="800" b="0">
                <a:solidFill>
                  <a:srgbClr val="081627"/>
                </a:solidFill>
                <a:latin typeface="Inter"/>
              </a:rPr>
              <a:t>3.A.1</a:t>
            </a:r>
          </a:p>
        </p:txBody>
      </p:sp>
      <p:sp>
        <p:nvSpPr>
          <p:cNvPr id="24" name="Rectangle 23"/>
          <p:cNvSpPr/>
          <p:nvPr/>
        </p:nvSpPr>
        <p:spPr>
          <a:xfrm>
            <a:off x="8138159" y="3017520"/>
            <a:ext cx="914400" cy="320040"/>
          </a:xfrm>
          <a:prstGeom prst="rect">
            <a:avLst/>
          </a:prstGeom>
          <a:no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8183879" y="3072384"/>
            <a:ext cx="868680" cy="274320"/>
          </a:xfrm>
          <a:prstGeom prst="rect">
            <a:avLst/>
          </a:prstGeom>
          <a:noFill/>
        </p:spPr>
        <p:txBody>
          <a:bodyPr wrap="square" lIns="0" rIns="0" tIns="0" bIns="0">
            <a:spAutoFit/>
          </a:bodyPr>
          <a:lstStyle/>
          <a:p>
            <a:pPr algn="l"/>
            <a:r>
              <a:rPr sz="800" b="0">
                <a:solidFill>
                  <a:srgbClr val="081627"/>
                </a:solidFill>
                <a:latin typeface="Inter"/>
              </a:rPr>
              <a:t>…RZN2JR</a:t>
            </a:r>
          </a:p>
        </p:txBody>
      </p:sp>
      <p:sp>
        <p:nvSpPr>
          <p:cNvPr id="26" name="Rectangle 25"/>
          <p:cNvSpPr/>
          <p:nvPr/>
        </p:nvSpPr>
        <p:spPr>
          <a:xfrm>
            <a:off x="9052559" y="3017520"/>
            <a:ext cx="1828800" cy="320040"/>
          </a:xfrm>
          <a:prstGeom prst="rect">
            <a:avLst/>
          </a:prstGeom>
          <a:no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9098279" y="3072384"/>
            <a:ext cx="1783080" cy="274320"/>
          </a:xfrm>
          <a:prstGeom prst="rect">
            <a:avLst/>
          </a:prstGeom>
          <a:noFill/>
        </p:spPr>
        <p:txBody>
          <a:bodyPr wrap="square" lIns="0" rIns="0" tIns="0" bIns="0">
            <a:spAutoFit/>
          </a:bodyPr>
          <a:lstStyle/>
          <a:p>
            <a:pPr algn="l"/>
            <a:r>
              <a:rPr sz="800" b="0">
                <a:solidFill>
                  <a:srgbClr val="081627"/>
                </a:solidFill>
                <a:latin typeface="Inter"/>
              </a:rPr>
              <a:t>Vendor patch applied · verified clean</a:t>
            </a:r>
          </a:p>
        </p:txBody>
      </p:sp>
      <p:sp>
        <p:nvSpPr>
          <p:cNvPr id="28" name="Rectangle 27"/>
          <p:cNvSpPr/>
          <p:nvPr/>
        </p:nvSpPr>
        <p:spPr>
          <a:xfrm>
            <a:off x="10881359" y="3017520"/>
            <a:ext cx="822960" cy="320040"/>
          </a:xfrm>
          <a:prstGeom prst="rect">
            <a:avLst/>
          </a:prstGeom>
          <a:no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10927079" y="3072384"/>
            <a:ext cx="777240" cy="274320"/>
          </a:xfrm>
          <a:prstGeom prst="rect">
            <a:avLst/>
          </a:prstGeom>
          <a:noFill/>
        </p:spPr>
        <p:txBody>
          <a:bodyPr wrap="square" lIns="0" rIns="0" tIns="0" bIns="0">
            <a:spAutoFit/>
          </a:bodyPr>
          <a:lstStyle/>
          <a:p>
            <a:pPr algn="l"/>
            <a:r>
              <a:rPr sz="800" b="0">
                <a:solidFill>
                  <a:srgbClr val="081627"/>
                </a:solidFill>
                <a:latin typeface="Inter"/>
              </a:rPr>
              <a:t>2026-05-25</a:t>
            </a:r>
          </a:p>
        </p:txBody>
      </p:sp>
      <p:sp>
        <p:nvSpPr>
          <p:cNvPr id="30" name="Rectangle 29"/>
          <p:cNvSpPr/>
          <p:nvPr/>
        </p:nvSpPr>
        <p:spPr>
          <a:xfrm>
            <a:off x="7498079" y="3337560"/>
            <a:ext cx="640080" cy="320040"/>
          </a:xfrm>
          <a:prstGeom prst="rect">
            <a:avLst/>
          </a:prstGeom>
          <a:no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7543799" y="3392424"/>
            <a:ext cx="594360" cy="274320"/>
          </a:xfrm>
          <a:prstGeom prst="rect">
            <a:avLst/>
          </a:prstGeom>
          <a:noFill/>
        </p:spPr>
        <p:txBody>
          <a:bodyPr wrap="square" lIns="0" rIns="0" tIns="0" bIns="0">
            <a:spAutoFit/>
          </a:bodyPr>
          <a:lstStyle/>
          <a:p>
            <a:pPr algn="l"/>
            <a:r>
              <a:rPr sz="800" b="0">
                <a:solidFill>
                  <a:srgbClr val="081627"/>
                </a:solidFill>
                <a:latin typeface="Inter"/>
              </a:rPr>
              <a:t>3.A.1</a:t>
            </a:r>
          </a:p>
        </p:txBody>
      </p:sp>
      <p:sp>
        <p:nvSpPr>
          <p:cNvPr id="32" name="Rectangle 31"/>
          <p:cNvSpPr/>
          <p:nvPr/>
        </p:nvSpPr>
        <p:spPr>
          <a:xfrm>
            <a:off x="8138159" y="3337560"/>
            <a:ext cx="914400" cy="320040"/>
          </a:xfrm>
          <a:prstGeom prst="rect">
            <a:avLst/>
          </a:prstGeom>
          <a:no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8183879" y="3392424"/>
            <a:ext cx="868680" cy="274320"/>
          </a:xfrm>
          <a:prstGeom prst="rect">
            <a:avLst/>
          </a:prstGeom>
          <a:noFill/>
        </p:spPr>
        <p:txBody>
          <a:bodyPr wrap="square" lIns="0" rIns="0" tIns="0" bIns="0">
            <a:spAutoFit/>
          </a:bodyPr>
          <a:lstStyle/>
          <a:p>
            <a:pPr algn="l"/>
            <a:r>
              <a:rPr sz="800" b="0">
                <a:solidFill>
                  <a:srgbClr val="081627"/>
                </a:solidFill>
                <a:latin typeface="Inter"/>
              </a:rPr>
              <a:t>…F1152J</a:t>
            </a:r>
          </a:p>
        </p:txBody>
      </p:sp>
      <p:sp>
        <p:nvSpPr>
          <p:cNvPr id="34" name="Rectangle 33"/>
          <p:cNvSpPr/>
          <p:nvPr/>
        </p:nvSpPr>
        <p:spPr>
          <a:xfrm>
            <a:off x="9052559" y="3337560"/>
            <a:ext cx="1828800" cy="320040"/>
          </a:xfrm>
          <a:prstGeom prst="rect">
            <a:avLst/>
          </a:prstGeom>
          <a:no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9098279" y="3392424"/>
            <a:ext cx="1783080" cy="274320"/>
          </a:xfrm>
          <a:prstGeom prst="rect">
            <a:avLst/>
          </a:prstGeom>
          <a:noFill/>
        </p:spPr>
        <p:txBody>
          <a:bodyPr wrap="square" lIns="0" rIns="0" tIns="0" bIns="0">
            <a:spAutoFit/>
          </a:bodyPr>
          <a:lstStyle/>
          <a:p>
            <a:pPr algn="l"/>
            <a:r>
              <a:rPr sz="800" b="0">
                <a:solidFill>
                  <a:srgbClr val="081627"/>
                </a:solidFill>
                <a:latin typeface="Inter"/>
              </a:rPr>
              <a:t>Compensating control: ACL · IPS</a:t>
            </a:r>
          </a:p>
        </p:txBody>
      </p:sp>
      <p:sp>
        <p:nvSpPr>
          <p:cNvPr id="36" name="Rectangle 35"/>
          <p:cNvSpPr/>
          <p:nvPr/>
        </p:nvSpPr>
        <p:spPr>
          <a:xfrm>
            <a:off x="10881359" y="3337560"/>
            <a:ext cx="822960" cy="320040"/>
          </a:xfrm>
          <a:prstGeom prst="rect">
            <a:avLst/>
          </a:prstGeom>
          <a:no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10927079" y="3392424"/>
            <a:ext cx="777240" cy="274320"/>
          </a:xfrm>
          <a:prstGeom prst="rect">
            <a:avLst/>
          </a:prstGeom>
          <a:noFill/>
        </p:spPr>
        <p:txBody>
          <a:bodyPr wrap="square" lIns="0" rIns="0" tIns="0" bIns="0">
            <a:spAutoFit/>
          </a:bodyPr>
          <a:lstStyle/>
          <a:p>
            <a:pPr algn="l"/>
            <a:r>
              <a:rPr sz="800" b="0">
                <a:solidFill>
                  <a:srgbClr val="081627"/>
                </a:solidFill>
                <a:latin typeface="Inter"/>
              </a:rPr>
              <a:t>2026-05-25</a:t>
            </a:r>
          </a:p>
        </p:txBody>
      </p:sp>
      <p:sp>
        <p:nvSpPr>
          <p:cNvPr id="38" name="Rectangle 37"/>
          <p:cNvSpPr/>
          <p:nvPr/>
        </p:nvSpPr>
        <p:spPr>
          <a:xfrm>
            <a:off x="7498079" y="3657600"/>
            <a:ext cx="640080" cy="320040"/>
          </a:xfrm>
          <a:prstGeom prst="rect">
            <a:avLst/>
          </a:prstGeom>
          <a:no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7543799" y="3712464"/>
            <a:ext cx="594360" cy="274320"/>
          </a:xfrm>
          <a:prstGeom prst="rect">
            <a:avLst/>
          </a:prstGeom>
          <a:noFill/>
        </p:spPr>
        <p:txBody>
          <a:bodyPr wrap="square" lIns="0" rIns="0" tIns="0" bIns="0">
            <a:spAutoFit/>
          </a:bodyPr>
          <a:lstStyle/>
          <a:p>
            <a:pPr algn="l"/>
            <a:r>
              <a:rPr sz="800" b="0">
                <a:solidFill>
                  <a:srgbClr val="081627"/>
                </a:solidFill>
                <a:latin typeface="Inter"/>
              </a:rPr>
              <a:t>3.B.2</a:t>
            </a:r>
          </a:p>
        </p:txBody>
      </p:sp>
      <p:sp>
        <p:nvSpPr>
          <p:cNvPr id="40" name="Rectangle 39"/>
          <p:cNvSpPr/>
          <p:nvPr/>
        </p:nvSpPr>
        <p:spPr>
          <a:xfrm>
            <a:off x="8138159" y="3657600"/>
            <a:ext cx="914400" cy="320040"/>
          </a:xfrm>
          <a:prstGeom prst="rect">
            <a:avLst/>
          </a:prstGeom>
          <a:no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8183879" y="3712464"/>
            <a:ext cx="868680" cy="274320"/>
          </a:xfrm>
          <a:prstGeom prst="rect">
            <a:avLst/>
          </a:prstGeom>
          <a:noFill/>
        </p:spPr>
        <p:txBody>
          <a:bodyPr wrap="square" lIns="0" rIns="0" tIns="0" bIns="0">
            <a:spAutoFit/>
          </a:bodyPr>
          <a:lstStyle/>
          <a:p>
            <a:pPr algn="l"/>
            <a:r>
              <a:rPr sz="800" b="0">
                <a:solidFill>
                  <a:srgbClr val="081627"/>
                </a:solidFill>
                <a:latin typeface="Inter"/>
              </a:rPr>
              <a:t>…NR55QR</a:t>
            </a:r>
          </a:p>
        </p:txBody>
      </p:sp>
      <p:sp>
        <p:nvSpPr>
          <p:cNvPr id="42" name="Rectangle 41"/>
          <p:cNvSpPr/>
          <p:nvPr/>
        </p:nvSpPr>
        <p:spPr>
          <a:xfrm>
            <a:off x="9052559" y="3657600"/>
            <a:ext cx="1828800" cy="320040"/>
          </a:xfrm>
          <a:prstGeom prst="rect">
            <a:avLst/>
          </a:prstGeom>
          <a:no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9098279" y="3712464"/>
            <a:ext cx="1783080" cy="274320"/>
          </a:xfrm>
          <a:prstGeom prst="rect">
            <a:avLst/>
          </a:prstGeom>
          <a:noFill/>
        </p:spPr>
        <p:txBody>
          <a:bodyPr wrap="square" lIns="0" rIns="0" tIns="0" bIns="0">
            <a:spAutoFit/>
          </a:bodyPr>
          <a:lstStyle/>
          <a:p>
            <a:pPr algn="l"/>
            <a:r>
              <a:rPr sz="800" b="0">
                <a:solidFill>
                  <a:srgbClr val="081627"/>
                </a:solidFill>
                <a:latin typeface="Inter"/>
              </a:rPr>
              <a:t>Approval signed · Plan executed</a:t>
            </a:r>
          </a:p>
        </p:txBody>
      </p:sp>
      <p:sp>
        <p:nvSpPr>
          <p:cNvPr id="44" name="Rectangle 43"/>
          <p:cNvSpPr/>
          <p:nvPr/>
        </p:nvSpPr>
        <p:spPr>
          <a:xfrm>
            <a:off x="10881359" y="3657600"/>
            <a:ext cx="822960" cy="320040"/>
          </a:xfrm>
          <a:prstGeom prst="rect">
            <a:avLst/>
          </a:prstGeom>
          <a:no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10927079" y="3712464"/>
            <a:ext cx="777240" cy="274320"/>
          </a:xfrm>
          <a:prstGeom prst="rect">
            <a:avLst/>
          </a:prstGeom>
          <a:noFill/>
        </p:spPr>
        <p:txBody>
          <a:bodyPr wrap="square" lIns="0" rIns="0" tIns="0" bIns="0">
            <a:spAutoFit/>
          </a:bodyPr>
          <a:lstStyle/>
          <a:p>
            <a:pPr algn="l"/>
            <a:r>
              <a:rPr sz="800" b="0">
                <a:solidFill>
                  <a:srgbClr val="081627"/>
                </a:solidFill>
                <a:latin typeface="Inter"/>
              </a:rPr>
              <a:t>2026-05-25</a:t>
            </a:r>
          </a:p>
        </p:txBody>
      </p:sp>
      <p:sp>
        <p:nvSpPr>
          <p:cNvPr id="46" name="Rectangle 45"/>
          <p:cNvSpPr/>
          <p:nvPr/>
        </p:nvSpPr>
        <p:spPr>
          <a:xfrm>
            <a:off x="7498079" y="3977640"/>
            <a:ext cx="640080" cy="320040"/>
          </a:xfrm>
          <a:prstGeom prst="rect">
            <a:avLst/>
          </a:prstGeom>
          <a:no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7543799" y="4032504"/>
            <a:ext cx="594360" cy="274320"/>
          </a:xfrm>
          <a:prstGeom prst="rect">
            <a:avLst/>
          </a:prstGeom>
          <a:noFill/>
        </p:spPr>
        <p:txBody>
          <a:bodyPr wrap="square" lIns="0" rIns="0" tIns="0" bIns="0">
            <a:spAutoFit/>
          </a:bodyPr>
          <a:lstStyle/>
          <a:p>
            <a:pPr algn="l"/>
            <a:r>
              <a:rPr sz="800" b="0">
                <a:solidFill>
                  <a:srgbClr val="081627"/>
                </a:solidFill>
                <a:latin typeface="Inter"/>
              </a:rPr>
              <a:t>3.D.1</a:t>
            </a:r>
          </a:p>
        </p:txBody>
      </p:sp>
      <p:sp>
        <p:nvSpPr>
          <p:cNvPr id="48" name="Rectangle 47"/>
          <p:cNvSpPr/>
          <p:nvPr/>
        </p:nvSpPr>
        <p:spPr>
          <a:xfrm>
            <a:off x="8138159" y="3977640"/>
            <a:ext cx="914400" cy="320040"/>
          </a:xfrm>
          <a:prstGeom prst="rect">
            <a:avLst/>
          </a:prstGeom>
          <a:no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9" name="TextBox 48"/>
          <p:cNvSpPr txBox="1"/>
          <p:nvPr/>
        </p:nvSpPr>
        <p:spPr>
          <a:xfrm>
            <a:off x="8183879" y="4032504"/>
            <a:ext cx="868680" cy="274320"/>
          </a:xfrm>
          <a:prstGeom prst="rect">
            <a:avLst/>
          </a:prstGeom>
          <a:noFill/>
        </p:spPr>
        <p:txBody>
          <a:bodyPr wrap="square" lIns="0" rIns="0" tIns="0" bIns="0">
            <a:spAutoFit/>
          </a:bodyPr>
          <a:lstStyle/>
          <a:p>
            <a:pPr algn="l"/>
            <a:r>
              <a:rPr sz="800" b="0">
                <a:solidFill>
                  <a:srgbClr val="081627"/>
                </a:solidFill>
                <a:latin typeface="Inter"/>
              </a:rPr>
              <a:t>…BBHQCH</a:t>
            </a:r>
          </a:p>
        </p:txBody>
      </p:sp>
      <p:sp>
        <p:nvSpPr>
          <p:cNvPr id="50" name="Rectangle 49"/>
          <p:cNvSpPr/>
          <p:nvPr/>
        </p:nvSpPr>
        <p:spPr>
          <a:xfrm>
            <a:off x="9052559" y="3977640"/>
            <a:ext cx="1828800" cy="320040"/>
          </a:xfrm>
          <a:prstGeom prst="rect">
            <a:avLst/>
          </a:prstGeom>
          <a:no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1" name="TextBox 50"/>
          <p:cNvSpPr txBox="1"/>
          <p:nvPr/>
        </p:nvSpPr>
        <p:spPr>
          <a:xfrm>
            <a:off x="9098279" y="4032504"/>
            <a:ext cx="1783080" cy="274320"/>
          </a:xfrm>
          <a:prstGeom prst="rect">
            <a:avLst/>
          </a:prstGeom>
          <a:noFill/>
        </p:spPr>
        <p:txBody>
          <a:bodyPr wrap="square" lIns="0" rIns="0" tIns="0" bIns="0">
            <a:spAutoFit/>
          </a:bodyPr>
          <a:lstStyle/>
          <a:p>
            <a:pPr algn="l"/>
            <a:r>
              <a:rPr sz="800" b="0">
                <a:solidFill>
                  <a:srgbClr val="081627"/>
                </a:solidFill>
                <a:latin typeface="Inter"/>
              </a:rPr>
              <a:t>Verifier rescan clean · health pass</a:t>
            </a:r>
          </a:p>
        </p:txBody>
      </p:sp>
      <p:sp>
        <p:nvSpPr>
          <p:cNvPr id="52" name="Rectangle 51"/>
          <p:cNvSpPr/>
          <p:nvPr/>
        </p:nvSpPr>
        <p:spPr>
          <a:xfrm>
            <a:off x="10881359" y="3977640"/>
            <a:ext cx="822960" cy="320040"/>
          </a:xfrm>
          <a:prstGeom prst="rect">
            <a:avLst/>
          </a:prstGeom>
          <a:noFill/>
          <a:ln w="5080">
            <a:solidFill>
              <a:srgbClr val="92A1B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3" name="TextBox 52"/>
          <p:cNvSpPr txBox="1"/>
          <p:nvPr/>
        </p:nvSpPr>
        <p:spPr>
          <a:xfrm>
            <a:off x="10927079" y="4032504"/>
            <a:ext cx="777240" cy="274320"/>
          </a:xfrm>
          <a:prstGeom prst="rect">
            <a:avLst/>
          </a:prstGeom>
          <a:noFill/>
        </p:spPr>
        <p:txBody>
          <a:bodyPr wrap="square" lIns="0" rIns="0" tIns="0" bIns="0">
            <a:spAutoFit/>
          </a:bodyPr>
          <a:lstStyle/>
          <a:p>
            <a:pPr algn="l"/>
            <a:r>
              <a:rPr sz="800" b="0">
                <a:solidFill>
                  <a:srgbClr val="081627"/>
                </a:solidFill>
                <a:latin typeface="Inter"/>
              </a:rPr>
              <a:t>2026-05-25</a:t>
            </a:r>
          </a:p>
        </p:txBody>
      </p:sp>
      <p:sp>
        <p:nvSpPr>
          <p:cNvPr id="54" name="TextBox 53"/>
          <p:cNvSpPr txBox="1"/>
          <p:nvPr/>
        </p:nvSpPr>
        <p:spPr>
          <a:xfrm>
            <a:off x="7498079" y="5486400"/>
            <a:ext cx="3840480" cy="274320"/>
          </a:xfrm>
          <a:prstGeom prst="rect">
            <a:avLst/>
          </a:prstGeom>
          <a:noFill/>
        </p:spPr>
        <p:txBody>
          <a:bodyPr wrap="square" lIns="0" rIns="0" tIns="0" bIns="0">
            <a:spAutoFit/>
          </a:bodyPr>
          <a:lstStyle/>
          <a:p>
            <a:pPr algn="l"/>
            <a:r>
              <a:rPr sz="850" b="1">
                <a:solidFill>
                  <a:srgbClr val="081627"/>
                </a:solidFill>
                <a:latin typeface="JetBrains Mono"/>
              </a:rPr>
              <a:t>🔒 SIGNED · Mythal Compliance Reporter</a:t>
            </a:r>
          </a:p>
        </p:txBody>
      </p:sp>
      <p:sp>
        <p:nvSpPr>
          <p:cNvPr id="55" name="TextBox 54"/>
          <p:cNvSpPr txBox="1"/>
          <p:nvPr/>
        </p:nvSpPr>
        <p:spPr>
          <a:xfrm>
            <a:off x="640080" y="6492240"/>
            <a:ext cx="3657600" cy="274320"/>
          </a:xfrm>
          <a:prstGeom prst="rect">
            <a:avLst/>
          </a:prstGeom>
          <a:noFill/>
        </p:spPr>
        <p:txBody>
          <a:bodyPr wrap="square" lIns="0" rIns="0" tIns="0" bIns="0">
            <a:spAutoFit/>
          </a:bodyPr>
          <a:lstStyle/>
          <a:p>
            <a:pPr algn="l"/>
            <a:r>
              <a:rPr sz="900" b="0">
                <a:solidFill>
                  <a:srgbClr val="92A1B6"/>
                </a:solidFill>
                <a:latin typeface="JetBrains Mono"/>
              </a:rPr>
              <a:t>Slide 10 of 11</a:t>
            </a:r>
          </a:p>
        </p:txBody>
      </p:sp>
      <p:sp>
        <p:nvSpPr>
          <p:cNvPr id="56" name="TextBox 55"/>
          <p:cNvSpPr txBox="1"/>
          <p:nvPr/>
        </p:nvSpPr>
        <p:spPr>
          <a:xfrm>
            <a:off x="7772400" y="6492240"/>
            <a:ext cx="3840480" cy="274320"/>
          </a:xfrm>
          <a:prstGeom prst="rect">
            <a:avLst/>
          </a:prstGeom>
          <a:noFill/>
        </p:spPr>
        <p:txBody>
          <a:bodyPr wrap="square" lIns="0" rIns="0" tIns="0" bIns="0">
            <a:spAutoFit/>
          </a:bodyPr>
          <a:lstStyle/>
          <a:p>
            <a:pPr algn="r"/>
            <a:r>
              <a:rPr sz="900" b="0">
                <a:solidFill>
                  <a:srgbClr val="92A1B6"/>
                </a:solidFill>
                <a:latin typeface="JetBrains Mono"/>
              </a:rPr>
              <a:t>Compliance is automatic</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8162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91440"/>
          </a:xfrm>
          <a:prstGeom prst="rect">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384048"/>
            <a:ext cx="10972800" cy="365760"/>
          </a:xfrm>
          <a:prstGeom prst="rect">
            <a:avLst/>
          </a:prstGeom>
          <a:noFill/>
        </p:spPr>
        <p:txBody>
          <a:bodyPr wrap="square" lIns="0" rIns="0" tIns="0" bIns="0">
            <a:spAutoFit/>
          </a:bodyPr>
          <a:lstStyle/>
          <a:p>
            <a:pPr algn="l"/>
            <a:r>
              <a:rPr sz="1100" b="1">
                <a:solidFill>
                  <a:srgbClr val="F4C430"/>
                </a:solidFill>
                <a:latin typeface="JetBrains Mono"/>
              </a:rPr>
              <a:t>SLIDE 11 · WHAT WE'D PROPOSE TO CSX</a:t>
            </a:r>
          </a:p>
        </p:txBody>
      </p:sp>
      <p:sp>
        <p:nvSpPr>
          <p:cNvPr id="5" name="TextBox 4"/>
          <p:cNvSpPr txBox="1"/>
          <p:nvPr/>
        </p:nvSpPr>
        <p:spPr>
          <a:xfrm>
            <a:off x="640080" y="658368"/>
            <a:ext cx="10972800" cy="1005840"/>
          </a:xfrm>
          <a:prstGeom prst="rect">
            <a:avLst/>
          </a:prstGeom>
          <a:noFill/>
        </p:spPr>
        <p:txBody>
          <a:bodyPr wrap="square" lIns="0" rIns="0" tIns="0" bIns="0">
            <a:spAutoFit/>
          </a:bodyPr>
          <a:lstStyle/>
          <a:p>
            <a:pPr algn="l"/>
            <a:r>
              <a:rPr sz="3000" b="1">
                <a:solidFill>
                  <a:srgbClr val="F5EFDC"/>
                </a:solidFill>
                <a:latin typeface="Inter"/>
              </a:rPr>
              <a:t>A proof in your own environment</a:t>
            </a:r>
          </a:p>
        </p:txBody>
      </p:sp>
      <p:sp>
        <p:nvSpPr>
          <p:cNvPr id="6" name="Rectangle 5"/>
          <p:cNvSpPr/>
          <p:nvPr/>
        </p:nvSpPr>
        <p:spPr>
          <a:xfrm>
            <a:off x="640080" y="1828800"/>
            <a:ext cx="10881360" cy="77724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22960" y="1938528"/>
            <a:ext cx="10515600" cy="320040"/>
          </a:xfrm>
          <a:prstGeom prst="rect">
            <a:avLst/>
          </a:prstGeom>
          <a:noFill/>
        </p:spPr>
        <p:txBody>
          <a:bodyPr wrap="square" lIns="0" rIns="0" tIns="0" bIns="0">
            <a:spAutoFit/>
          </a:bodyPr>
          <a:lstStyle/>
          <a:p>
            <a:pPr algn="l"/>
            <a:r>
              <a:rPr sz="1300" b="1">
                <a:solidFill>
                  <a:srgbClr val="F4C430"/>
                </a:solidFill>
                <a:latin typeface="Inter"/>
              </a:rPr>
              <a:t>One zone, one scanner pair.</a:t>
            </a:r>
          </a:p>
        </p:txBody>
      </p:sp>
      <p:sp>
        <p:nvSpPr>
          <p:cNvPr id="8" name="TextBox 7"/>
          <p:cNvSpPr txBox="1"/>
          <p:nvPr/>
        </p:nvSpPr>
        <p:spPr>
          <a:xfrm>
            <a:off x="822960" y="2212848"/>
            <a:ext cx="10515600" cy="411480"/>
          </a:xfrm>
          <a:prstGeom prst="rect">
            <a:avLst/>
          </a:prstGeom>
          <a:noFill/>
        </p:spPr>
        <p:txBody>
          <a:bodyPr wrap="square" lIns="0" rIns="0" tIns="0" bIns="0">
            <a:spAutoFit/>
          </a:bodyPr>
          <a:lstStyle/>
          <a:p>
            <a:pPr algn="l"/>
            <a:r>
              <a:rPr sz="1150" b="0">
                <a:solidFill>
                  <a:srgbClr val="C4CEDC"/>
                </a:solidFill>
                <a:latin typeface="Inter"/>
              </a:rPr>
              <a:t>Pick one segment of your environment and one scanner you already operate. We connect Mythal to it.</a:t>
            </a:r>
          </a:p>
        </p:txBody>
      </p:sp>
      <p:sp>
        <p:nvSpPr>
          <p:cNvPr id="9" name="Rectangle 8"/>
          <p:cNvSpPr/>
          <p:nvPr/>
        </p:nvSpPr>
        <p:spPr>
          <a:xfrm>
            <a:off x="640080" y="2697480"/>
            <a:ext cx="10881360" cy="77724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22960" y="2807208"/>
            <a:ext cx="10515600" cy="320040"/>
          </a:xfrm>
          <a:prstGeom prst="rect">
            <a:avLst/>
          </a:prstGeom>
          <a:noFill/>
        </p:spPr>
        <p:txBody>
          <a:bodyPr wrap="square" lIns="0" rIns="0" tIns="0" bIns="0">
            <a:spAutoFit/>
          </a:bodyPr>
          <a:lstStyle/>
          <a:p>
            <a:pPr algn="l"/>
            <a:r>
              <a:rPr sz="1300" b="1">
                <a:solidFill>
                  <a:srgbClr val="F4C430"/>
                </a:solidFill>
                <a:latin typeface="Inter"/>
              </a:rPr>
              <a:t>Mythal runs inside your network.</a:t>
            </a:r>
          </a:p>
        </p:txBody>
      </p:sp>
      <p:sp>
        <p:nvSpPr>
          <p:cNvPr id="11" name="TextBox 10"/>
          <p:cNvSpPr txBox="1"/>
          <p:nvPr/>
        </p:nvSpPr>
        <p:spPr>
          <a:xfrm>
            <a:off x="822960" y="3081528"/>
            <a:ext cx="10515600" cy="411480"/>
          </a:xfrm>
          <a:prstGeom prst="rect">
            <a:avLst/>
          </a:prstGeom>
          <a:noFill/>
        </p:spPr>
        <p:txBody>
          <a:bodyPr wrap="square" lIns="0" rIns="0" tIns="0" bIns="0">
            <a:spAutoFit/>
          </a:bodyPr>
          <a:lstStyle/>
          <a:p>
            <a:pPr algn="l"/>
            <a:r>
              <a:rPr sz="1150" b="0">
                <a:solidFill>
                  <a:srgbClr val="C4CEDC"/>
                </a:solidFill>
                <a:latin typeface="Inter"/>
              </a:rPr>
              <a:t>Single-VM appliance. No cloud dependency. No data leaves your environment.</a:t>
            </a:r>
          </a:p>
        </p:txBody>
      </p:sp>
      <p:sp>
        <p:nvSpPr>
          <p:cNvPr id="12" name="Rectangle 11"/>
          <p:cNvSpPr/>
          <p:nvPr/>
        </p:nvSpPr>
        <p:spPr>
          <a:xfrm>
            <a:off x="640080" y="3566160"/>
            <a:ext cx="10881360" cy="77724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22960" y="3675888"/>
            <a:ext cx="10515600" cy="320040"/>
          </a:xfrm>
          <a:prstGeom prst="rect">
            <a:avLst/>
          </a:prstGeom>
          <a:noFill/>
        </p:spPr>
        <p:txBody>
          <a:bodyPr wrap="square" lIns="0" rIns="0" tIns="0" bIns="0">
            <a:spAutoFit/>
          </a:bodyPr>
          <a:lstStyle/>
          <a:p>
            <a:pPr algn="l"/>
            <a:r>
              <a:rPr sz="1300" b="1">
                <a:solidFill>
                  <a:srgbClr val="F4C430"/>
                </a:solidFill>
                <a:latin typeface="Inter"/>
              </a:rPr>
              <a:t>Real findings, real plans.</a:t>
            </a:r>
          </a:p>
        </p:txBody>
      </p:sp>
      <p:sp>
        <p:nvSpPr>
          <p:cNvPr id="14" name="TextBox 13"/>
          <p:cNvSpPr txBox="1"/>
          <p:nvPr/>
        </p:nvSpPr>
        <p:spPr>
          <a:xfrm>
            <a:off x="822960" y="3950208"/>
            <a:ext cx="10515600" cy="411480"/>
          </a:xfrm>
          <a:prstGeom prst="rect">
            <a:avLst/>
          </a:prstGeom>
          <a:noFill/>
        </p:spPr>
        <p:txBody>
          <a:bodyPr wrap="square" lIns="0" rIns="0" tIns="0" bIns="0">
            <a:spAutoFit/>
          </a:bodyPr>
          <a:lstStyle/>
          <a:p>
            <a:pPr algn="l"/>
            <a:r>
              <a:rPr sz="1150" b="0">
                <a:solidFill>
                  <a:srgbClr val="C4CEDC"/>
                </a:solidFill>
                <a:latin typeface="Inter"/>
              </a:rPr>
              <a:t>The platform runs the closed loop on your actual environment with your team in the approval workflow.</a:t>
            </a:r>
          </a:p>
        </p:txBody>
      </p:sp>
      <p:sp>
        <p:nvSpPr>
          <p:cNvPr id="15" name="Rectangle 14"/>
          <p:cNvSpPr/>
          <p:nvPr/>
        </p:nvSpPr>
        <p:spPr>
          <a:xfrm>
            <a:off x="640080" y="4434840"/>
            <a:ext cx="10881360" cy="77724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22960" y="4544568"/>
            <a:ext cx="10515600" cy="320040"/>
          </a:xfrm>
          <a:prstGeom prst="rect">
            <a:avLst/>
          </a:prstGeom>
          <a:noFill/>
        </p:spPr>
        <p:txBody>
          <a:bodyPr wrap="square" lIns="0" rIns="0" tIns="0" bIns="0">
            <a:spAutoFit/>
          </a:bodyPr>
          <a:lstStyle/>
          <a:p>
            <a:pPr algn="l"/>
            <a:r>
              <a:rPr sz="1300" b="1">
                <a:solidFill>
                  <a:srgbClr val="F4C430"/>
                </a:solidFill>
                <a:latin typeface="Inter"/>
              </a:rPr>
              <a:t>You evaluate against your own criteria.</a:t>
            </a:r>
          </a:p>
        </p:txBody>
      </p:sp>
      <p:sp>
        <p:nvSpPr>
          <p:cNvPr id="17" name="TextBox 16"/>
          <p:cNvSpPr txBox="1"/>
          <p:nvPr/>
        </p:nvSpPr>
        <p:spPr>
          <a:xfrm>
            <a:off x="822960" y="4818888"/>
            <a:ext cx="10515600" cy="411480"/>
          </a:xfrm>
          <a:prstGeom prst="rect">
            <a:avLst/>
          </a:prstGeom>
          <a:noFill/>
        </p:spPr>
        <p:txBody>
          <a:bodyPr wrap="square" lIns="0" rIns="0" tIns="0" bIns="0">
            <a:spAutoFit/>
          </a:bodyPr>
          <a:lstStyle/>
          <a:p>
            <a:pPr algn="l"/>
            <a:r>
              <a:rPr sz="1150" b="0">
                <a:solidFill>
                  <a:srgbClr val="C4CEDC"/>
                </a:solidFill>
                <a:latin typeface="Inter"/>
              </a:rPr>
              <a:t>Leadership, security team, operations team, and your auditor all review and decide.</a:t>
            </a:r>
          </a:p>
        </p:txBody>
      </p:sp>
      <p:sp>
        <p:nvSpPr>
          <p:cNvPr id="18" name="Rectangle 17"/>
          <p:cNvSpPr/>
          <p:nvPr/>
        </p:nvSpPr>
        <p:spPr>
          <a:xfrm>
            <a:off x="640080" y="5303520"/>
            <a:ext cx="10881360" cy="77724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22960" y="5413248"/>
            <a:ext cx="10515600" cy="320040"/>
          </a:xfrm>
          <a:prstGeom prst="rect">
            <a:avLst/>
          </a:prstGeom>
          <a:noFill/>
        </p:spPr>
        <p:txBody>
          <a:bodyPr wrap="square" lIns="0" rIns="0" tIns="0" bIns="0">
            <a:spAutoFit/>
          </a:bodyPr>
          <a:lstStyle/>
          <a:p>
            <a:pPr algn="l"/>
            <a:r>
              <a:rPr sz="1300" b="1">
                <a:solidFill>
                  <a:srgbClr val="F4C430"/>
                </a:solidFill>
                <a:latin typeface="Inter"/>
              </a:rPr>
              <a:t>No commitment until the proof is green.</a:t>
            </a:r>
          </a:p>
        </p:txBody>
      </p:sp>
      <p:sp>
        <p:nvSpPr>
          <p:cNvPr id="20" name="TextBox 19"/>
          <p:cNvSpPr txBox="1"/>
          <p:nvPr/>
        </p:nvSpPr>
        <p:spPr>
          <a:xfrm>
            <a:off x="822960" y="5687568"/>
            <a:ext cx="10515600" cy="411480"/>
          </a:xfrm>
          <a:prstGeom prst="rect">
            <a:avLst/>
          </a:prstGeom>
          <a:noFill/>
        </p:spPr>
        <p:txBody>
          <a:bodyPr wrap="square" lIns="0" rIns="0" tIns="0" bIns="0">
            <a:spAutoFit/>
          </a:bodyPr>
          <a:lstStyle/>
          <a:p>
            <a:pPr algn="l"/>
            <a:r>
              <a:rPr sz="1150" b="0">
                <a:solidFill>
                  <a:srgbClr val="C4CEDC"/>
                </a:solidFill>
                <a:latin typeface="Inter"/>
              </a:rPr>
              <a:t>If anyone has reservations, we step back. The risk to CSX is zero.</a:t>
            </a:r>
          </a:p>
        </p:txBody>
      </p:sp>
      <p:sp>
        <p:nvSpPr>
          <p:cNvPr id="21" name="Rectangle 20"/>
          <p:cNvSpPr/>
          <p:nvPr/>
        </p:nvSpPr>
        <p:spPr>
          <a:xfrm>
            <a:off x="640080" y="5943600"/>
            <a:ext cx="10881360" cy="548640"/>
          </a:xfrm>
          <a:prstGeom prst="rect">
            <a:avLst/>
          </a:prstGeom>
          <a:solidFill>
            <a:srgbClr val="133153"/>
          </a:solidFill>
          <a:ln w="9525">
            <a:solidFill>
              <a:srgbClr val="F4C4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22960" y="6053328"/>
            <a:ext cx="10515600" cy="365760"/>
          </a:xfrm>
          <a:prstGeom prst="rect">
            <a:avLst/>
          </a:prstGeom>
          <a:noFill/>
        </p:spPr>
        <p:txBody>
          <a:bodyPr wrap="square" lIns="0" rIns="0" tIns="0" bIns="0">
            <a:spAutoFit/>
          </a:bodyPr>
          <a:lstStyle/>
          <a:p>
            <a:pPr algn="l"/>
            <a:r>
              <a:rPr sz="1300" b="1">
                <a:solidFill>
                  <a:srgbClr val="F4C430"/>
                </a:solidFill>
                <a:latin typeface="Inter"/>
              </a:rPr>
              <a:t>The ask: connect us with the right people at CSX. We handle the rest.</a:t>
            </a:r>
          </a:p>
        </p:txBody>
      </p:sp>
      <p:sp>
        <p:nvSpPr>
          <p:cNvPr id="23" name="TextBox 22"/>
          <p:cNvSpPr txBox="1"/>
          <p:nvPr/>
        </p:nvSpPr>
        <p:spPr>
          <a:xfrm>
            <a:off x="640080" y="6492240"/>
            <a:ext cx="3657600" cy="274320"/>
          </a:xfrm>
          <a:prstGeom prst="rect">
            <a:avLst/>
          </a:prstGeom>
          <a:noFill/>
        </p:spPr>
        <p:txBody>
          <a:bodyPr wrap="square" lIns="0" rIns="0" tIns="0" bIns="0">
            <a:spAutoFit/>
          </a:bodyPr>
          <a:lstStyle/>
          <a:p>
            <a:pPr algn="l"/>
            <a:r>
              <a:rPr sz="900" b="0">
                <a:solidFill>
                  <a:srgbClr val="92A1B6"/>
                </a:solidFill>
                <a:latin typeface="JetBrains Mono"/>
              </a:rPr>
              <a:t>Slide 11 of 11</a:t>
            </a:r>
          </a:p>
        </p:txBody>
      </p:sp>
      <p:sp>
        <p:nvSpPr>
          <p:cNvPr id="24" name="TextBox 23"/>
          <p:cNvSpPr txBox="1"/>
          <p:nvPr/>
        </p:nvSpPr>
        <p:spPr>
          <a:xfrm>
            <a:off x="7772400" y="6492240"/>
            <a:ext cx="3840480" cy="274320"/>
          </a:xfrm>
          <a:prstGeom prst="rect">
            <a:avLst/>
          </a:prstGeom>
          <a:noFill/>
        </p:spPr>
        <p:txBody>
          <a:bodyPr wrap="square" lIns="0" rIns="0" tIns="0" bIns="0">
            <a:spAutoFit/>
          </a:bodyPr>
          <a:lstStyle/>
          <a:p>
            <a:pPr algn="r"/>
            <a:r>
              <a:rPr sz="900" b="0">
                <a:solidFill>
                  <a:srgbClr val="92A1B6"/>
                </a:solidFill>
                <a:latin typeface="JetBrains Mono"/>
              </a:rPr>
              <a:t>Mythal</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8162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91440"/>
          </a:xfrm>
          <a:prstGeom prst="rect">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384048"/>
            <a:ext cx="10972800" cy="365760"/>
          </a:xfrm>
          <a:prstGeom prst="rect">
            <a:avLst/>
          </a:prstGeom>
          <a:noFill/>
        </p:spPr>
        <p:txBody>
          <a:bodyPr wrap="square" lIns="0" rIns="0" tIns="0" bIns="0">
            <a:spAutoFit/>
          </a:bodyPr>
          <a:lstStyle/>
          <a:p>
            <a:pPr algn="l"/>
            <a:r>
              <a:rPr sz="1100" b="1">
                <a:solidFill>
                  <a:srgbClr val="F4C430"/>
                </a:solidFill>
                <a:latin typeface="JetBrains Mono"/>
              </a:rPr>
              <a:t>SLIDE 02 · THE MYTHOS THESIS · WHY THIS MATTERS NOW</a:t>
            </a:r>
          </a:p>
        </p:txBody>
      </p:sp>
      <p:sp>
        <p:nvSpPr>
          <p:cNvPr id="5" name="TextBox 4"/>
          <p:cNvSpPr txBox="1"/>
          <p:nvPr/>
        </p:nvSpPr>
        <p:spPr>
          <a:xfrm>
            <a:off x="640080" y="658368"/>
            <a:ext cx="10972800" cy="1005840"/>
          </a:xfrm>
          <a:prstGeom prst="rect">
            <a:avLst/>
          </a:prstGeom>
          <a:noFill/>
        </p:spPr>
        <p:txBody>
          <a:bodyPr wrap="square" lIns="0" rIns="0" tIns="0" bIns="0">
            <a:spAutoFit/>
          </a:bodyPr>
          <a:lstStyle/>
          <a:p>
            <a:pPr algn="l"/>
            <a:r>
              <a:rPr sz="2500" b="1">
                <a:solidFill>
                  <a:srgbClr val="F5EFDC"/>
                </a:solidFill>
                <a:latin typeface="Inter"/>
              </a:rPr>
              <a:t>After Mythos, vulnerability discovery is machine speed.</a:t>
            </a:r>
          </a:p>
        </p:txBody>
      </p:sp>
      <p:sp>
        <p:nvSpPr>
          <p:cNvPr id="6" name="TextBox 5"/>
          <p:cNvSpPr txBox="1"/>
          <p:nvPr/>
        </p:nvSpPr>
        <p:spPr>
          <a:xfrm>
            <a:off x="640080" y="1325880"/>
            <a:ext cx="10972800" cy="640080"/>
          </a:xfrm>
          <a:prstGeom prst="rect">
            <a:avLst/>
          </a:prstGeom>
          <a:noFill/>
        </p:spPr>
        <p:txBody>
          <a:bodyPr wrap="square" lIns="0" rIns="0" tIns="0" bIns="0">
            <a:spAutoFit/>
          </a:bodyPr>
          <a:lstStyle/>
          <a:p>
            <a:pPr algn="l"/>
            <a:r>
              <a:rPr sz="2500" b="1">
                <a:solidFill>
                  <a:srgbClr val="F4C430"/>
                </a:solidFill>
                <a:latin typeface="Inter"/>
              </a:rPr>
              <a:t>Applying the fix is not.</a:t>
            </a:r>
          </a:p>
        </p:txBody>
      </p:sp>
      <p:sp>
        <p:nvSpPr>
          <p:cNvPr id="7" name="TextBox 6"/>
          <p:cNvSpPr txBox="1"/>
          <p:nvPr/>
        </p:nvSpPr>
        <p:spPr>
          <a:xfrm>
            <a:off x="640080" y="1874519"/>
            <a:ext cx="10972800" cy="914400"/>
          </a:xfrm>
          <a:prstGeom prst="rect">
            <a:avLst/>
          </a:prstGeom>
          <a:noFill/>
        </p:spPr>
        <p:txBody>
          <a:bodyPr wrap="square" lIns="0" rIns="0" tIns="0" bIns="0">
            <a:spAutoFit/>
          </a:bodyPr>
          <a:lstStyle/>
          <a:p>
            <a:pPr algn="l"/>
            <a:r>
              <a:rPr sz="1200" b="0">
                <a:solidFill>
                  <a:srgbClr val="C4CEDC"/>
                </a:solidFill>
                <a:latin typeface="Inter"/>
              </a:rPr>
              <a:t>Anthropic's Claude Mythos and the models that followed collapsed the cost of finding vulnerabilities. The volume of disclosures has exploded — Microsoft alone patched 163 CVEs in April 2026. Vendors ship patches faster than ever; attackers run parallel AI-assisted patch diffing the moment fixes appear.</a:t>
            </a:r>
          </a:p>
        </p:txBody>
      </p:sp>
      <p:sp>
        <p:nvSpPr>
          <p:cNvPr id="8" name="Rectangle 7"/>
          <p:cNvSpPr/>
          <p:nvPr/>
        </p:nvSpPr>
        <p:spPr>
          <a:xfrm>
            <a:off x="640080" y="3017520"/>
            <a:ext cx="5029200" cy="1554480"/>
          </a:xfrm>
          <a:prstGeom prst="rect">
            <a:avLst/>
          </a:prstGeom>
          <a:solidFill>
            <a:srgbClr val="0D2138"/>
          </a:solidFill>
          <a:ln w="19050">
            <a:solidFill>
              <a:srgbClr val="FBBF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3200400"/>
            <a:ext cx="5029200" cy="822960"/>
          </a:xfrm>
          <a:prstGeom prst="rect">
            <a:avLst/>
          </a:prstGeom>
          <a:noFill/>
        </p:spPr>
        <p:txBody>
          <a:bodyPr wrap="square" lIns="0" rIns="0" tIns="0" bIns="0">
            <a:spAutoFit/>
          </a:bodyPr>
          <a:lstStyle/>
          <a:p>
            <a:pPr algn="ctr"/>
            <a:r>
              <a:rPr sz="4800" b="1">
                <a:solidFill>
                  <a:srgbClr val="FBBF24"/>
                </a:solidFill>
                <a:latin typeface="JetBrains Mono"/>
              </a:rPr>
              <a:t>hours</a:t>
            </a:r>
          </a:p>
        </p:txBody>
      </p:sp>
      <p:sp>
        <p:nvSpPr>
          <p:cNvPr id="10" name="TextBox 9"/>
          <p:cNvSpPr txBox="1"/>
          <p:nvPr/>
        </p:nvSpPr>
        <p:spPr>
          <a:xfrm>
            <a:off x="640080" y="4069080"/>
            <a:ext cx="5029200" cy="457200"/>
          </a:xfrm>
          <a:prstGeom prst="rect">
            <a:avLst/>
          </a:prstGeom>
          <a:noFill/>
        </p:spPr>
        <p:txBody>
          <a:bodyPr wrap="square" lIns="0" rIns="0" tIns="0" bIns="0">
            <a:spAutoFit/>
          </a:bodyPr>
          <a:lstStyle/>
          <a:p>
            <a:pPr algn="ctr"/>
            <a:r>
              <a:rPr sz="1100" b="0">
                <a:solidFill>
                  <a:srgbClr val="92A1B6"/>
                </a:solidFill>
                <a:latin typeface="Inter"/>
              </a:rPr>
              <a:t>From disclosure to working exploit</a:t>
            </a:r>
          </a:p>
        </p:txBody>
      </p:sp>
      <p:sp>
        <p:nvSpPr>
          <p:cNvPr id="11" name="TextBox 10"/>
          <p:cNvSpPr txBox="1"/>
          <p:nvPr/>
        </p:nvSpPr>
        <p:spPr>
          <a:xfrm>
            <a:off x="5760720" y="3611880"/>
            <a:ext cx="640080" cy="457200"/>
          </a:xfrm>
          <a:prstGeom prst="rect">
            <a:avLst/>
          </a:prstGeom>
          <a:noFill/>
        </p:spPr>
        <p:txBody>
          <a:bodyPr wrap="square" lIns="0" rIns="0" tIns="0" bIns="0">
            <a:spAutoFit/>
          </a:bodyPr>
          <a:lstStyle/>
          <a:p>
            <a:pPr algn="ctr"/>
            <a:r>
              <a:rPr sz="2200" b="0">
                <a:solidFill>
                  <a:srgbClr val="92A1B6"/>
                </a:solidFill>
                <a:latin typeface="JetBrains Mono"/>
              </a:rPr>
              <a:t>vs</a:t>
            </a:r>
          </a:p>
        </p:txBody>
      </p:sp>
      <p:sp>
        <p:nvSpPr>
          <p:cNvPr id="12" name="Rectangle 11"/>
          <p:cNvSpPr/>
          <p:nvPr/>
        </p:nvSpPr>
        <p:spPr>
          <a:xfrm>
            <a:off x="6492240" y="3017520"/>
            <a:ext cx="5029200" cy="1554480"/>
          </a:xfrm>
          <a:prstGeom prst="rect">
            <a:avLst/>
          </a:prstGeom>
          <a:solidFill>
            <a:srgbClr val="0D2138"/>
          </a:solidFill>
          <a:ln w="19050">
            <a:solidFill>
              <a:srgbClr val="4ADE8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92240" y="3200400"/>
            <a:ext cx="5029200" cy="822960"/>
          </a:xfrm>
          <a:prstGeom prst="rect">
            <a:avLst/>
          </a:prstGeom>
          <a:noFill/>
        </p:spPr>
        <p:txBody>
          <a:bodyPr wrap="square" lIns="0" rIns="0" tIns="0" bIns="0">
            <a:spAutoFit/>
          </a:bodyPr>
          <a:lstStyle/>
          <a:p>
            <a:pPr algn="ctr"/>
            <a:r>
              <a:rPr sz="4800" b="1">
                <a:solidFill>
                  <a:srgbClr val="4ADE80"/>
                </a:solidFill>
                <a:latin typeface="JetBrains Mono"/>
              </a:rPr>
              <a:t>weeks</a:t>
            </a:r>
          </a:p>
        </p:txBody>
      </p:sp>
      <p:sp>
        <p:nvSpPr>
          <p:cNvPr id="14" name="TextBox 13"/>
          <p:cNvSpPr txBox="1"/>
          <p:nvPr/>
        </p:nvSpPr>
        <p:spPr>
          <a:xfrm>
            <a:off x="6492240" y="4069080"/>
            <a:ext cx="5029200" cy="457200"/>
          </a:xfrm>
          <a:prstGeom prst="rect">
            <a:avLst/>
          </a:prstGeom>
          <a:noFill/>
        </p:spPr>
        <p:txBody>
          <a:bodyPr wrap="square" lIns="0" rIns="0" tIns="0" bIns="0">
            <a:spAutoFit/>
          </a:bodyPr>
          <a:lstStyle/>
          <a:p>
            <a:pPr algn="ctr"/>
            <a:r>
              <a:rPr sz="1100" b="0">
                <a:solidFill>
                  <a:srgbClr val="92A1B6"/>
                </a:solidFill>
                <a:latin typeface="Inter"/>
              </a:rPr>
              <a:t>Industry average to apply the patch</a:t>
            </a:r>
          </a:p>
        </p:txBody>
      </p:sp>
      <p:sp>
        <p:nvSpPr>
          <p:cNvPr id="15" name="TextBox 14"/>
          <p:cNvSpPr txBox="1"/>
          <p:nvPr/>
        </p:nvSpPr>
        <p:spPr>
          <a:xfrm>
            <a:off x="640080" y="4754880"/>
            <a:ext cx="10972800" cy="457200"/>
          </a:xfrm>
          <a:prstGeom prst="rect">
            <a:avLst/>
          </a:prstGeom>
          <a:noFill/>
        </p:spPr>
        <p:txBody>
          <a:bodyPr wrap="square" lIns="0" rIns="0" tIns="0" bIns="0">
            <a:spAutoFit/>
          </a:bodyPr>
          <a:lstStyle/>
          <a:p>
            <a:pPr algn="l"/>
            <a:r>
              <a:rPr sz="1500" b="1">
                <a:solidFill>
                  <a:srgbClr val="F4C430"/>
                </a:solidFill>
                <a:latin typeface="Inter"/>
              </a:rPr>
              <a:t>The moment a vendor releases a patch, attackers reverse-engineer it.</a:t>
            </a:r>
          </a:p>
        </p:txBody>
      </p:sp>
      <p:sp>
        <p:nvSpPr>
          <p:cNvPr id="16" name="TextBox 15"/>
          <p:cNvSpPr txBox="1"/>
          <p:nvPr/>
        </p:nvSpPr>
        <p:spPr>
          <a:xfrm>
            <a:off x="640080" y="5120640"/>
            <a:ext cx="10972800" cy="1280160"/>
          </a:xfrm>
          <a:prstGeom prst="rect">
            <a:avLst/>
          </a:prstGeom>
          <a:noFill/>
        </p:spPr>
        <p:txBody>
          <a:bodyPr wrap="square" lIns="0" rIns="0" tIns="0" bIns="0">
            <a:spAutoFit/>
          </a:bodyPr>
          <a:lstStyle/>
          <a:p>
            <a:pPr algn="l"/>
            <a:r>
              <a:rPr sz="1200" b="0">
                <a:solidFill>
                  <a:srgbClr val="C4CEDC"/>
                </a:solidFill>
                <a:latin typeface="Inter"/>
              </a:rPr>
              <a:t>They diff the binary before-and-after, see exactly what changed, build a proof-of-concept exploit against the unpatched version, and start scanning the internet for systems that haven't applied it yet. Every hour you delay is an hour the attacker has the advantage. This is the Mythos thesis — the whole reason Mythal exists.</a:t>
            </a:r>
          </a:p>
        </p:txBody>
      </p:sp>
      <p:sp>
        <p:nvSpPr>
          <p:cNvPr id="17" name="TextBox 16"/>
          <p:cNvSpPr txBox="1"/>
          <p:nvPr/>
        </p:nvSpPr>
        <p:spPr>
          <a:xfrm>
            <a:off x="640080" y="6492240"/>
            <a:ext cx="3657600" cy="274320"/>
          </a:xfrm>
          <a:prstGeom prst="rect">
            <a:avLst/>
          </a:prstGeom>
          <a:noFill/>
        </p:spPr>
        <p:txBody>
          <a:bodyPr wrap="square" lIns="0" rIns="0" tIns="0" bIns="0">
            <a:spAutoFit/>
          </a:bodyPr>
          <a:lstStyle/>
          <a:p>
            <a:pPr algn="l"/>
            <a:r>
              <a:rPr sz="900" b="0">
                <a:solidFill>
                  <a:srgbClr val="92A1B6"/>
                </a:solidFill>
                <a:latin typeface="JetBrains Mono"/>
              </a:rPr>
              <a:t>Slide 2 of 11</a:t>
            </a:r>
          </a:p>
        </p:txBody>
      </p:sp>
      <p:sp>
        <p:nvSpPr>
          <p:cNvPr id="18" name="TextBox 17"/>
          <p:cNvSpPr txBox="1"/>
          <p:nvPr/>
        </p:nvSpPr>
        <p:spPr>
          <a:xfrm>
            <a:off x="7772400" y="6492240"/>
            <a:ext cx="3840480" cy="274320"/>
          </a:xfrm>
          <a:prstGeom prst="rect">
            <a:avLst/>
          </a:prstGeom>
          <a:noFill/>
        </p:spPr>
        <p:txBody>
          <a:bodyPr wrap="square" lIns="0" rIns="0" tIns="0" bIns="0">
            <a:spAutoFit/>
          </a:bodyPr>
          <a:lstStyle/>
          <a:p>
            <a:pPr algn="r"/>
            <a:r>
              <a:rPr sz="900" b="0">
                <a:solidFill>
                  <a:srgbClr val="92A1B6"/>
                </a:solidFill>
                <a:latin typeface="JetBrains Mono"/>
              </a:rPr>
              <a:t>The Mythos thesis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8162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91440"/>
          </a:xfrm>
          <a:prstGeom prst="rect">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384048"/>
            <a:ext cx="10972800" cy="365760"/>
          </a:xfrm>
          <a:prstGeom prst="rect">
            <a:avLst/>
          </a:prstGeom>
          <a:noFill/>
        </p:spPr>
        <p:txBody>
          <a:bodyPr wrap="square" lIns="0" rIns="0" tIns="0" bIns="0">
            <a:spAutoFit/>
          </a:bodyPr>
          <a:lstStyle/>
          <a:p>
            <a:pPr algn="l"/>
            <a:r>
              <a:rPr sz="1100" b="1">
                <a:solidFill>
                  <a:srgbClr val="F4C430"/>
                </a:solidFill>
                <a:latin typeface="JetBrains Mono"/>
              </a:rPr>
              <a:t>SLIDE 03 · CONTEXT — WHAT'S A VULNERABILITY AND WHERE IT LIVES</a:t>
            </a:r>
          </a:p>
        </p:txBody>
      </p:sp>
      <p:sp>
        <p:nvSpPr>
          <p:cNvPr id="5" name="TextBox 4"/>
          <p:cNvSpPr txBox="1"/>
          <p:nvPr/>
        </p:nvSpPr>
        <p:spPr>
          <a:xfrm>
            <a:off x="640080" y="658368"/>
            <a:ext cx="10972800" cy="1005840"/>
          </a:xfrm>
          <a:prstGeom prst="rect">
            <a:avLst/>
          </a:prstGeom>
          <a:noFill/>
        </p:spPr>
        <p:txBody>
          <a:bodyPr wrap="square" lIns="0" rIns="0" tIns="0" bIns="0">
            <a:spAutoFit/>
          </a:bodyPr>
          <a:lstStyle/>
          <a:p>
            <a:pPr algn="l"/>
            <a:r>
              <a:rPr sz="2600" b="1">
                <a:solidFill>
                  <a:srgbClr val="F5EFDC"/>
                </a:solidFill>
                <a:latin typeface="Inter"/>
              </a:rPr>
              <a:t>A vulnerability is a known flaw.</a:t>
            </a:r>
          </a:p>
        </p:txBody>
      </p:sp>
      <p:sp>
        <p:nvSpPr>
          <p:cNvPr id="6" name="TextBox 5"/>
          <p:cNvSpPr txBox="1"/>
          <p:nvPr/>
        </p:nvSpPr>
        <p:spPr>
          <a:xfrm>
            <a:off x="640080" y="1371600"/>
            <a:ext cx="10972800" cy="640080"/>
          </a:xfrm>
          <a:prstGeom prst="rect">
            <a:avLst/>
          </a:prstGeom>
          <a:noFill/>
        </p:spPr>
        <p:txBody>
          <a:bodyPr wrap="square" lIns="0" rIns="0" tIns="0" bIns="0">
            <a:spAutoFit/>
          </a:bodyPr>
          <a:lstStyle/>
          <a:p>
            <a:pPr algn="l"/>
            <a:r>
              <a:rPr sz="2600" b="1">
                <a:solidFill>
                  <a:srgbClr val="F4C430"/>
                </a:solidFill>
                <a:latin typeface="Inter"/>
              </a:rPr>
              <a:t>It lives everywhere your business runs.</a:t>
            </a:r>
          </a:p>
        </p:txBody>
      </p:sp>
      <p:sp>
        <p:nvSpPr>
          <p:cNvPr id="7" name="Rectangle 6"/>
          <p:cNvSpPr/>
          <p:nvPr/>
        </p:nvSpPr>
        <p:spPr>
          <a:xfrm>
            <a:off x="640080" y="2194560"/>
            <a:ext cx="3657600" cy="11887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22960" y="2331720"/>
            <a:ext cx="3383280" cy="365760"/>
          </a:xfrm>
          <a:prstGeom prst="rect">
            <a:avLst/>
          </a:prstGeom>
          <a:noFill/>
        </p:spPr>
        <p:txBody>
          <a:bodyPr wrap="square" lIns="0" rIns="0" tIns="0" bIns="0">
            <a:spAutoFit/>
          </a:bodyPr>
          <a:lstStyle/>
          <a:p>
            <a:pPr algn="l"/>
            <a:r>
              <a:rPr sz="1400" b="1">
                <a:solidFill>
                  <a:srgbClr val="F4C430"/>
                </a:solidFill>
                <a:latin typeface="Inter"/>
              </a:rPr>
              <a:t>1.  Discovered</a:t>
            </a:r>
          </a:p>
        </p:txBody>
      </p:sp>
      <p:sp>
        <p:nvSpPr>
          <p:cNvPr id="9" name="TextBox 8"/>
          <p:cNvSpPr txBox="1"/>
          <p:nvPr/>
        </p:nvSpPr>
        <p:spPr>
          <a:xfrm>
            <a:off x="822960" y="2697480"/>
            <a:ext cx="3383280" cy="640080"/>
          </a:xfrm>
          <a:prstGeom prst="rect">
            <a:avLst/>
          </a:prstGeom>
          <a:noFill/>
        </p:spPr>
        <p:txBody>
          <a:bodyPr wrap="square" lIns="0" rIns="0" tIns="0" bIns="0">
            <a:spAutoFit/>
          </a:bodyPr>
          <a:lstStyle/>
          <a:p>
            <a:pPr algn="l"/>
            <a:r>
              <a:rPr sz="1150" b="0">
                <a:solidFill>
                  <a:srgbClr val="C4CEDC"/>
                </a:solidFill>
                <a:latin typeface="Inter"/>
              </a:rPr>
              <a:t>Researcher or vendor finds a flaw in software or firmware.</a:t>
            </a:r>
          </a:p>
        </p:txBody>
      </p:sp>
      <p:sp>
        <p:nvSpPr>
          <p:cNvPr id="10" name="Rectangle 9"/>
          <p:cNvSpPr/>
          <p:nvPr/>
        </p:nvSpPr>
        <p:spPr>
          <a:xfrm>
            <a:off x="4389120" y="2194560"/>
            <a:ext cx="3657600" cy="11887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0" y="2331720"/>
            <a:ext cx="3383280" cy="365760"/>
          </a:xfrm>
          <a:prstGeom prst="rect">
            <a:avLst/>
          </a:prstGeom>
          <a:noFill/>
        </p:spPr>
        <p:txBody>
          <a:bodyPr wrap="square" lIns="0" rIns="0" tIns="0" bIns="0">
            <a:spAutoFit/>
          </a:bodyPr>
          <a:lstStyle/>
          <a:p>
            <a:pPr algn="l"/>
            <a:r>
              <a:rPr sz="1400" b="1">
                <a:solidFill>
                  <a:srgbClr val="F4C430"/>
                </a:solidFill>
                <a:latin typeface="Inter"/>
              </a:rPr>
              <a:t>2.  Catalogued</a:t>
            </a:r>
          </a:p>
        </p:txBody>
      </p:sp>
      <p:sp>
        <p:nvSpPr>
          <p:cNvPr id="12" name="TextBox 11"/>
          <p:cNvSpPr txBox="1"/>
          <p:nvPr/>
        </p:nvSpPr>
        <p:spPr>
          <a:xfrm>
            <a:off x="4572000" y="2697480"/>
            <a:ext cx="3383280" cy="640080"/>
          </a:xfrm>
          <a:prstGeom prst="rect">
            <a:avLst/>
          </a:prstGeom>
          <a:noFill/>
        </p:spPr>
        <p:txBody>
          <a:bodyPr wrap="square" lIns="0" rIns="0" tIns="0" bIns="0">
            <a:spAutoFit/>
          </a:bodyPr>
          <a:lstStyle/>
          <a:p>
            <a:pPr algn="l"/>
            <a:r>
              <a:rPr sz="1150" b="0">
                <a:solidFill>
                  <a:srgbClr val="C4CEDC"/>
                </a:solidFill>
                <a:latin typeface="Inter"/>
              </a:rPr>
              <a:t>Assigned a CVE number. Public on NVD and CISA. Everyone sees it.</a:t>
            </a:r>
          </a:p>
        </p:txBody>
      </p:sp>
      <p:sp>
        <p:nvSpPr>
          <p:cNvPr id="13" name="Rectangle 12"/>
          <p:cNvSpPr/>
          <p:nvPr/>
        </p:nvSpPr>
        <p:spPr>
          <a:xfrm>
            <a:off x="8138160" y="2194560"/>
            <a:ext cx="3657600" cy="11887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321040" y="2331720"/>
            <a:ext cx="3383280" cy="365760"/>
          </a:xfrm>
          <a:prstGeom prst="rect">
            <a:avLst/>
          </a:prstGeom>
          <a:noFill/>
        </p:spPr>
        <p:txBody>
          <a:bodyPr wrap="square" lIns="0" rIns="0" tIns="0" bIns="0">
            <a:spAutoFit/>
          </a:bodyPr>
          <a:lstStyle/>
          <a:p>
            <a:pPr algn="l"/>
            <a:r>
              <a:rPr sz="1400" b="1">
                <a:solidFill>
                  <a:srgbClr val="F4C430"/>
                </a:solidFill>
                <a:latin typeface="Inter"/>
              </a:rPr>
              <a:t>3.  Patched</a:t>
            </a:r>
          </a:p>
        </p:txBody>
      </p:sp>
      <p:sp>
        <p:nvSpPr>
          <p:cNvPr id="15" name="TextBox 14"/>
          <p:cNvSpPr txBox="1"/>
          <p:nvPr/>
        </p:nvSpPr>
        <p:spPr>
          <a:xfrm>
            <a:off x="8321040" y="2697480"/>
            <a:ext cx="3383280" cy="640080"/>
          </a:xfrm>
          <a:prstGeom prst="rect">
            <a:avLst/>
          </a:prstGeom>
          <a:noFill/>
        </p:spPr>
        <p:txBody>
          <a:bodyPr wrap="square" lIns="0" rIns="0" tIns="0" bIns="0">
            <a:spAutoFit/>
          </a:bodyPr>
          <a:lstStyle/>
          <a:p>
            <a:pPr algn="l"/>
            <a:r>
              <a:rPr sz="1150" b="0">
                <a:solidFill>
                  <a:srgbClr val="C4CEDC"/>
                </a:solidFill>
                <a:latin typeface="Inter"/>
              </a:rPr>
              <a:t>Vendor issues a fix. Until you apply it, you're exposed.</a:t>
            </a:r>
          </a:p>
        </p:txBody>
      </p:sp>
      <p:sp>
        <p:nvSpPr>
          <p:cNvPr id="16" name="TextBox 15"/>
          <p:cNvSpPr txBox="1"/>
          <p:nvPr/>
        </p:nvSpPr>
        <p:spPr>
          <a:xfrm>
            <a:off x="640080" y="3657600"/>
            <a:ext cx="10972800" cy="457200"/>
          </a:xfrm>
          <a:prstGeom prst="rect">
            <a:avLst/>
          </a:prstGeom>
          <a:noFill/>
        </p:spPr>
        <p:txBody>
          <a:bodyPr wrap="square" lIns="0" rIns="0" tIns="0" bIns="0">
            <a:spAutoFit/>
          </a:bodyPr>
          <a:lstStyle/>
          <a:p>
            <a:pPr algn="l"/>
            <a:r>
              <a:rPr sz="1300" b="0">
                <a:solidFill>
                  <a:srgbClr val="C4CEDC"/>
                </a:solidFill>
                <a:latin typeface="Inter"/>
              </a:rPr>
              <a:t>In a railroad environment, vulnerabilities show up everywhere — not just on corporate servers:</a:t>
            </a:r>
          </a:p>
        </p:txBody>
      </p:sp>
      <p:sp>
        <p:nvSpPr>
          <p:cNvPr id="17" name="Rectangle 16"/>
          <p:cNvSpPr/>
          <p:nvPr/>
        </p:nvSpPr>
        <p:spPr>
          <a:xfrm>
            <a:off x="640080" y="4297680"/>
            <a:ext cx="3657600" cy="155448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22960" y="4434840"/>
            <a:ext cx="3383280" cy="365760"/>
          </a:xfrm>
          <a:prstGeom prst="rect">
            <a:avLst/>
          </a:prstGeom>
          <a:noFill/>
        </p:spPr>
        <p:txBody>
          <a:bodyPr wrap="square" lIns="0" rIns="0" tIns="0" bIns="0">
            <a:spAutoFit/>
          </a:bodyPr>
          <a:lstStyle/>
          <a:p>
            <a:pPr algn="l"/>
            <a:r>
              <a:rPr sz="1100" b="1">
                <a:solidFill>
                  <a:srgbClr val="F4C430"/>
                </a:solidFill>
                <a:latin typeface="JetBrains Mono"/>
              </a:rPr>
              <a:t>CORPORATE IT</a:t>
            </a:r>
          </a:p>
        </p:txBody>
      </p:sp>
      <p:sp>
        <p:nvSpPr>
          <p:cNvPr id="19" name="TextBox 18"/>
          <p:cNvSpPr txBox="1"/>
          <p:nvPr/>
        </p:nvSpPr>
        <p:spPr>
          <a:xfrm>
            <a:off x="822960" y="4800600"/>
            <a:ext cx="3383280" cy="1005840"/>
          </a:xfrm>
          <a:prstGeom prst="rect">
            <a:avLst/>
          </a:prstGeom>
          <a:noFill/>
        </p:spPr>
        <p:txBody>
          <a:bodyPr wrap="square" lIns="0" rIns="0" tIns="0" bIns="0">
            <a:spAutoFit/>
          </a:bodyPr>
          <a:lstStyle/>
          <a:p>
            <a:pPr algn="l"/>
            <a:r>
              <a:rPr sz="1150" b="0">
                <a:solidFill>
                  <a:srgbClr val="C4CEDC"/>
                </a:solidFill>
                <a:latin typeface="Inter"/>
              </a:rPr>
              <a:t>Windows servers, Active Directory, Exchange, financial apps. Standard scanners cover these well.</a:t>
            </a:r>
          </a:p>
        </p:txBody>
      </p:sp>
      <p:sp>
        <p:nvSpPr>
          <p:cNvPr id="20" name="Rectangle 19"/>
          <p:cNvSpPr/>
          <p:nvPr/>
        </p:nvSpPr>
        <p:spPr>
          <a:xfrm>
            <a:off x="4389120" y="4297680"/>
            <a:ext cx="3657600" cy="155448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572000" y="4434840"/>
            <a:ext cx="3383280" cy="365760"/>
          </a:xfrm>
          <a:prstGeom prst="rect">
            <a:avLst/>
          </a:prstGeom>
          <a:noFill/>
        </p:spPr>
        <p:txBody>
          <a:bodyPr wrap="square" lIns="0" rIns="0" tIns="0" bIns="0">
            <a:spAutoFit/>
          </a:bodyPr>
          <a:lstStyle/>
          <a:p>
            <a:pPr algn="l"/>
            <a:r>
              <a:rPr sz="1100" b="1">
                <a:solidFill>
                  <a:srgbClr val="F4C430"/>
                </a:solidFill>
                <a:latin typeface="JetBrains Mono"/>
              </a:rPr>
              <a:t>NETWORK &amp; CLOUD</a:t>
            </a:r>
          </a:p>
        </p:txBody>
      </p:sp>
      <p:sp>
        <p:nvSpPr>
          <p:cNvPr id="22" name="TextBox 21"/>
          <p:cNvSpPr txBox="1"/>
          <p:nvPr/>
        </p:nvSpPr>
        <p:spPr>
          <a:xfrm>
            <a:off x="4572000" y="4800600"/>
            <a:ext cx="3383280" cy="1005840"/>
          </a:xfrm>
          <a:prstGeom prst="rect">
            <a:avLst/>
          </a:prstGeom>
          <a:noFill/>
        </p:spPr>
        <p:txBody>
          <a:bodyPr wrap="square" lIns="0" rIns="0" tIns="0" bIns="0">
            <a:spAutoFit/>
          </a:bodyPr>
          <a:lstStyle/>
          <a:p>
            <a:pPr algn="l"/>
            <a:r>
              <a:rPr sz="1150" b="0">
                <a:solidFill>
                  <a:srgbClr val="C4CEDC"/>
                </a:solidFill>
                <a:latin typeface="Inter"/>
              </a:rPr>
              <a:t>Cisco switches, firewalls, AWS / Azure workloads. The plumbing between corporate and rail systems.</a:t>
            </a:r>
          </a:p>
        </p:txBody>
      </p:sp>
      <p:sp>
        <p:nvSpPr>
          <p:cNvPr id="23" name="Rectangle 22"/>
          <p:cNvSpPr/>
          <p:nvPr/>
        </p:nvSpPr>
        <p:spPr>
          <a:xfrm>
            <a:off x="8138160" y="4297680"/>
            <a:ext cx="3657600" cy="155448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8321040" y="4434840"/>
            <a:ext cx="3383280" cy="365760"/>
          </a:xfrm>
          <a:prstGeom prst="rect">
            <a:avLst/>
          </a:prstGeom>
          <a:noFill/>
        </p:spPr>
        <p:txBody>
          <a:bodyPr wrap="square" lIns="0" rIns="0" tIns="0" bIns="0">
            <a:spAutoFit/>
          </a:bodyPr>
          <a:lstStyle/>
          <a:p>
            <a:pPr algn="l"/>
            <a:r>
              <a:rPr sz="1100" b="1">
                <a:solidFill>
                  <a:srgbClr val="F4C430"/>
                </a:solidFill>
                <a:latin typeface="JetBrains Mono"/>
              </a:rPr>
              <a:t>RAIL SYSTEMS</a:t>
            </a:r>
          </a:p>
        </p:txBody>
      </p:sp>
      <p:sp>
        <p:nvSpPr>
          <p:cNvPr id="25" name="TextBox 24"/>
          <p:cNvSpPr txBox="1"/>
          <p:nvPr/>
        </p:nvSpPr>
        <p:spPr>
          <a:xfrm>
            <a:off x="8321040" y="4800600"/>
            <a:ext cx="3383280" cy="1005840"/>
          </a:xfrm>
          <a:prstGeom prst="rect">
            <a:avLst/>
          </a:prstGeom>
          <a:noFill/>
        </p:spPr>
        <p:txBody>
          <a:bodyPr wrap="square" lIns="0" rIns="0" tIns="0" bIns="0">
            <a:spAutoFit/>
          </a:bodyPr>
          <a:lstStyle/>
          <a:p>
            <a:pPr algn="l"/>
            <a:r>
              <a:rPr sz="1150" b="0">
                <a:solidFill>
                  <a:srgbClr val="C4CEDC"/>
                </a:solidFill>
                <a:latin typeface="Inter"/>
              </a:rPr>
              <a:t>Dispatch platforms, telematics gateways, scheduling, EDI for shipping. Where IT meets operations.</a:t>
            </a:r>
          </a:p>
        </p:txBody>
      </p:sp>
      <p:sp>
        <p:nvSpPr>
          <p:cNvPr id="26" name="TextBox 25"/>
          <p:cNvSpPr txBox="1"/>
          <p:nvPr/>
        </p:nvSpPr>
        <p:spPr>
          <a:xfrm>
            <a:off x="640080" y="6492240"/>
            <a:ext cx="3657600" cy="274320"/>
          </a:xfrm>
          <a:prstGeom prst="rect">
            <a:avLst/>
          </a:prstGeom>
          <a:noFill/>
        </p:spPr>
        <p:txBody>
          <a:bodyPr wrap="square" lIns="0" rIns="0" tIns="0" bIns="0">
            <a:spAutoFit/>
          </a:bodyPr>
          <a:lstStyle/>
          <a:p>
            <a:pPr algn="l"/>
            <a:r>
              <a:rPr sz="900" b="0">
                <a:solidFill>
                  <a:srgbClr val="92A1B6"/>
                </a:solidFill>
                <a:latin typeface="JetBrains Mono"/>
              </a:rPr>
              <a:t>Slide 3 of 11</a:t>
            </a:r>
          </a:p>
        </p:txBody>
      </p:sp>
      <p:sp>
        <p:nvSpPr>
          <p:cNvPr id="27" name="TextBox 26"/>
          <p:cNvSpPr txBox="1"/>
          <p:nvPr/>
        </p:nvSpPr>
        <p:spPr>
          <a:xfrm>
            <a:off x="7772400" y="6492240"/>
            <a:ext cx="3840480" cy="274320"/>
          </a:xfrm>
          <a:prstGeom prst="rect">
            <a:avLst/>
          </a:prstGeom>
          <a:noFill/>
        </p:spPr>
        <p:txBody>
          <a:bodyPr wrap="square" lIns="0" rIns="0" tIns="0" bIns="0">
            <a:spAutoFit/>
          </a:bodyPr>
          <a:lstStyle/>
          <a:p>
            <a:pPr algn="r"/>
            <a:r>
              <a:rPr sz="900" b="0">
                <a:solidFill>
                  <a:srgbClr val="92A1B6"/>
                </a:solidFill>
                <a:latin typeface="JetBrains Mono"/>
              </a:rPr>
              <a:t>What we mean by vulnerability</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8162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91440"/>
          </a:xfrm>
          <a:prstGeom prst="rect">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384048"/>
            <a:ext cx="10972800" cy="365760"/>
          </a:xfrm>
          <a:prstGeom prst="rect">
            <a:avLst/>
          </a:prstGeom>
          <a:noFill/>
        </p:spPr>
        <p:txBody>
          <a:bodyPr wrap="square" lIns="0" rIns="0" tIns="0" bIns="0">
            <a:spAutoFit/>
          </a:bodyPr>
          <a:lstStyle/>
          <a:p>
            <a:pPr algn="l"/>
            <a:r>
              <a:rPr sz="1100" b="1">
                <a:solidFill>
                  <a:srgbClr val="F4C430"/>
                </a:solidFill>
                <a:latin typeface="JetBrains Mono"/>
              </a:rPr>
              <a:t>SLIDE 04 · IN ONE SENTENCE</a:t>
            </a:r>
          </a:p>
        </p:txBody>
      </p:sp>
      <p:sp>
        <p:nvSpPr>
          <p:cNvPr id="5" name="TextBox 4"/>
          <p:cNvSpPr txBox="1"/>
          <p:nvPr/>
        </p:nvSpPr>
        <p:spPr>
          <a:xfrm>
            <a:off x="640080" y="658368"/>
            <a:ext cx="10972800" cy="1005840"/>
          </a:xfrm>
          <a:prstGeom prst="rect">
            <a:avLst/>
          </a:prstGeom>
          <a:noFill/>
        </p:spPr>
        <p:txBody>
          <a:bodyPr wrap="square" lIns="0" rIns="0" tIns="0" bIns="0">
            <a:spAutoFit/>
          </a:bodyPr>
          <a:lstStyle/>
          <a:p>
            <a:pPr algn="l"/>
            <a:r>
              <a:rPr sz="2800" b="1">
                <a:solidFill>
                  <a:srgbClr val="F5EFDC"/>
                </a:solidFill>
                <a:latin typeface="Inter"/>
              </a:rPr>
              <a:t>What Mythal does</a:t>
            </a:r>
          </a:p>
        </p:txBody>
      </p:sp>
      <p:sp>
        <p:nvSpPr>
          <p:cNvPr id="6" name="Rectangle 5"/>
          <p:cNvSpPr/>
          <p:nvPr/>
        </p:nvSpPr>
        <p:spPr>
          <a:xfrm>
            <a:off x="640080" y="1463040"/>
            <a:ext cx="10881360" cy="1280160"/>
          </a:xfrm>
          <a:prstGeom prst="rect">
            <a:avLst/>
          </a:prstGeom>
          <a:solidFill>
            <a:srgbClr val="0D2138"/>
          </a:solidFill>
          <a:ln w="9525">
            <a:solidFill>
              <a:srgbClr val="F4C4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691640"/>
            <a:ext cx="10424160" cy="457200"/>
          </a:xfrm>
          <a:prstGeom prst="rect">
            <a:avLst/>
          </a:prstGeom>
          <a:noFill/>
        </p:spPr>
        <p:txBody>
          <a:bodyPr wrap="square" lIns="0" rIns="0" tIns="0" bIns="0">
            <a:spAutoFit/>
          </a:bodyPr>
          <a:lstStyle/>
          <a:p>
            <a:pPr algn="l"/>
            <a:r>
              <a:rPr sz="1800" b="1">
                <a:solidFill>
                  <a:srgbClr val="F5EFDC"/>
                </a:solidFill>
                <a:latin typeface="Inter"/>
              </a:rPr>
              <a:t>A team of twelve AI agents that watch every scanner, find every fix,</a:t>
            </a:r>
          </a:p>
        </p:txBody>
      </p:sp>
      <p:sp>
        <p:nvSpPr>
          <p:cNvPr id="8" name="TextBox 7"/>
          <p:cNvSpPr txBox="1"/>
          <p:nvPr/>
        </p:nvSpPr>
        <p:spPr>
          <a:xfrm>
            <a:off x="868680" y="2103120"/>
            <a:ext cx="10424160" cy="548640"/>
          </a:xfrm>
          <a:prstGeom prst="rect">
            <a:avLst/>
          </a:prstGeom>
          <a:noFill/>
        </p:spPr>
        <p:txBody>
          <a:bodyPr wrap="square" lIns="0" rIns="0" tIns="0" bIns="0">
            <a:spAutoFit/>
          </a:bodyPr>
          <a:lstStyle/>
          <a:p>
            <a:pPr algn="l"/>
            <a:r>
              <a:rPr sz="1800" b="1">
                <a:solidFill>
                  <a:srgbClr val="F4C430"/>
                </a:solidFill>
                <a:latin typeface="Inter"/>
              </a:rPr>
              <a:t>and apply it — with your humans only in the loop where it matters.</a:t>
            </a:r>
          </a:p>
        </p:txBody>
      </p:sp>
      <p:sp>
        <p:nvSpPr>
          <p:cNvPr id="9" name="TextBox 8"/>
          <p:cNvSpPr txBox="1"/>
          <p:nvPr/>
        </p:nvSpPr>
        <p:spPr>
          <a:xfrm>
            <a:off x="640080" y="3017520"/>
            <a:ext cx="10972800" cy="365760"/>
          </a:xfrm>
          <a:prstGeom prst="rect">
            <a:avLst/>
          </a:prstGeom>
          <a:noFill/>
        </p:spPr>
        <p:txBody>
          <a:bodyPr wrap="square" lIns="0" rIns="0" tIns="0" bIns="0">
            <a:spAutoFit/>
          </a:bodyPr>
          <a:lstStyle/>
          <a:p>
            <a:pPr algn="l"/>
            <a:r>
              <a:rPr sz="1250" b="0">
                <a:solidFill>
                  <a:srgbClr val="C4CEDC"/>
                </a:solidFill>
                <a:latin typeface="Inter"/>
              </a:rPr>
              <a:t>When a vulnerability appears anywhere in your environment, Mythal takes it through every step:</a:t>
            </a:r>
          </a:p>
        </p:txBody>
      </p:sp>
      <p:sp>
        <p:nvSpPr>
          <p:cNvPr id="10" name="TextBox 9"/>
          <p:cNvSpPr txBox="1"/>
          <p:nvPr/>
        </p:nvSpPr>
        <p:spPr>
          <a:xfrm>
            <a:off x="640080" y="3429000"/>
            <a:ext cx="10972800" cy="2377440"/>
          </a:xfrm>
          <a:prstGeom prst="rect">
            <a:avLst/>
          </a:prstGeom>
          <a:noFill/>
        </p:spPr>
        <p:txBody>
          <a:bodyPr wrap="square">
            <a:spAutoFit/>
          </a:bodyPr>
          <a:lstStyle/>
          <a:p>
            <a:pPr>
              <a:lnSpc>
                <a:spcPct val="130000"/>
              </a:lnSpc>
            </a:pPr>
            <a:r>
              <a:rPr sz="1250">
                <a:solidFill>
                  <a:srgbClr val="C4CEDC"/>
                </a:solidFill>
                <a:latin typeface="Inter"/>
              </a:rPr>
              <a:t>•  Find the right fix from the vendor's official source.</a:t>
            </a:r>
          </a:p>
          <a:p>
            <a:pPr>
              <a:lnSpc>
                <a:spcPct val="130000"/>
              </a:lnSpc>
            </a:pPr>
            <a:r>
              <a:rPr sz="1250">
                <a:solidFill>
                  <a:srgbClr val="C4CEDC"/>
                </a:solidFill>
                <a:latin typeface="Inter"/>
              </a:rPr>
              <a:t>•  Decide what's safe to apply directly — and what to flag for the team instead.</a:t>
            </a:r>
          </a:p>
          <a:p>
            <a:pPr>
              <a:lnSpc>
                <a:spcPct val="130000"/>
              </a:lnSpc>
            </a:pPr>
            <a:r>
              <a:rPr sz="1250">
                <a:solidFill>
                  <a:srgbClr val="C4CEDC"/>
                </a:solidFill>
                <a:latin typeface="Inter"/>
              </a:rPr>
              <a:t>•  Build a plan with exact steps and exact rollback.</a:t>
            </a:r>
          </a:p>
          <a:p>
            <a:pPr>
              <a:lnSpc>
                <a:spcPct val="130000"/>
              </a:lnSpc>
            </a:pPr>
            <a:r>
              <a:rPr sz="1250">
                <a:solidFill>
                  <a:srgbClr val="C4CEDC"/>
                </a:solidFill>
                <a:latin typeface="Inter"/>
              </a:rPr>
              <a:t>•  Route to your team for approval when policy requires it.</a:t>
            </a:r>
          </a:p>
          <a:p>
            <a:pPr>
              <a:lnSpc>
                <a:spcPct val="130000"/>
              </a:lnSpc>
            </a:pPr>
            <a:r>
              <a:rPr sz="1250">
                <a:solidFill>
                  <a:srgbClr val="C4CEDC"/>
                </a:solidFill>
                <a:latin typeface="Inter"/>
              </a:rPr>
              <a:t>•  Apply the fix through whatever patch tool you already use.</a:t>
            </a:r>
          </a:p>
          <a:p>
            <a:pPr>
              <a:lnSpc>
                <a:spcPct val="130000"/>
              </a:lnSpc>
            </a:pPr>
            <a:r>
              <a:rPr sz="1250">
                <a:solidFill>
                  <a:srgbClr val="C4CEDC"/>
                </a:solidFill>
                <a:latin typeface="Inter"/>
              </a:rPr>
              <a:t>•  Verify it worked — rescan, check health, roll back if anything's off.</a:t>
            </a:r>
          </a:p>
          <a:p>
            <a:pPr>
              <a:lnSpc>
                <a:spcPct val="130000"/>
              </a:lnSpc>
            </a:pPr>
            <a:r>
              <a:rPr sz="1250">
                <a:solidFill>
                  <a:srgbClr val="C4CEDC"/>
                </a:solidFill>
                <a:latin typeface="Inter"/>
              </a:rPr>
              <a:t>•  Produce audit evidence — every action signed, every decision recorded.</a:t>
            </a:r>
          </a:p>
        </p:txBody>
      </p:sp>
      <p:sp>
        <p:nvSpPr>
          <p:cNvPr id="11" name="Rectangle 10"/>
          <p:cNvSpPr/>
          <p:nvPr/>
        </p:nvSpPr>
        <p:spPr>
          <a:xfrm>
            <a:off x="640080" y="5852160"/>
            <a:ext cx="10881360" cy="502920"/>
          </a:xfrm>
          <a:prstGeom prst="rect">
            <a:avLst/>
          </a:prstGeom>
          <a:solidFill>
            <a:srgbClr val="133153"/>
          </a:solidFill>
          <a:ln w="9525">
            <a:solidFill>
              <a:srgbClr val="F4C4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822960" y="5943600"/>
            <a:ext cx="10515600" cy="365760"/>
          </a:xfrm>
          <a:prstGeom prst="rect">
            <a:avLst/>
          </a:prstGeom>
          <a:noFill/>
        </p:spPr>
        <p:txBody>
          <a:bodyPr wrap="square" lIns="0" rIns="0" tIns="0" bIns="0">
            <a:spAutoFit/>
          </a:bodyPr>
          <a:lstStyle/>
          <a:p>
            <a:pPr algn="l"/>
            <a:r>
              <a:rPr sz="1150" b="1">
                <a:solidFill>
                  <a:srgbClr val="F4C430"/>
                </a:solidFill>
                <a:latin typeface="Inter"/>
              </a:rPr>
              <a:t>For sensitive operational systems, Mythal never applies directly — it builds the plan and proposes it. Your team applies, on your schedule.</a:t>
            </a:r>
          </a:p>
        </p:txBody>
      </p:sp>
      <p:sp>
        <p:nvSpPr>
          <p:cNvPr id="13" name="TextBox 12"/>
          <p:cNvSpPr txBox="1"/>
          <p:nvPr/>
        </p:nvSpPr>
        <p:spPr>
          <a:xfrm>
            <a:off x="640080" y="6492240"/>
            <a:ext cx="3657600" cy="274320"/>
          </a:xfrm>
          <a:prstGeom prst="rect">
            <a:avLst/>
          </a:prstGeom>
          <a:noFill/>
        </p:spPr>
        <p:txBody>
          <a:bodyPr wrap="square" lIns="0" rIns="0" tIns="0" bIns="0">
            <a:spAutoFit/>
          </a:bodyPr>
          <a:lstStyle/>
          <a:p>
            <a:pPr algn="l"/>
            <a:r>
              <a:rPr sz="900" b="0">
                <a:solidFill>
                  <a:srgbClr val="92A1B6"/>
                </a:solidFill>
                <a:latin typeface="JetBrains Mono"/>
              </a:rPr>
              <a:t>Slide 4 of 11</a:t>
            </a:r>
          </a:p>
        </p:txBody>
      </p:sp>
      <p:sp>
        <p:nvSpPr>
          <p:cNvPr id="14" name="TextBox 13"/>
          <p:cNvSpPr txBox="1"/>
          <p:nvPr/>
        </p:nvSpPr>
        <p:spPr>
          <a:xfrm>
            <a:off x="7772400" y="6492240"/>
            <a:ext cx="3840480" cy="274320"/>
          </a:xfrm>
          <a:prstGeom prst="rect">
            <a:avLst/>
          </a:prstGeom>
          <a:noFill/>
        </p:spPr>
        <p:txBody>
          <a:bodyPr wrap="square" lIns="0" rIns="0" tIns="0" bIns="0">
            <a:spAutoFit/>
          </a:bodyPr>
          <a:lstStyle/>
          <a:p>
            <a:pPr algn="r"/>
            <a:r>
              <a:rPr sz="900" b="0">
                <a:solidFill>
                  <a:srgbClr val="92A1B6"/>
                </a:solidFill>
                <a:latin typeface="JetBrains Mono"/>
              </a:rPr>
              <a:t>The workflow in one slide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8162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91440"/>
          </a:xfrm>
          <a:prstGeom prst="rect">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384048"/>
            <a:ext cx="10972800" cy="365760"/>
          </a:xfrm>
          <a:prstGeom prst="rect">
            <a:avLst/>
          </a:prstGeom>
          <a:noFill/>
        </p:spPr>
        <p:txBody>
          <a:bodyPr wrap="square" lIns="0" rIns="0" tIns="0" bIns="0">
            <a:spAutoFit/>
          </a:bodyPr>
          <a:lstStyle/>
          <a:p>
            <a:pPr algn="l"/>
            <a:r>
              <a:rPr sz="1100" b="1">
                <a:solidFill>
                  <a:srgbClr val="F4C430"/>
                </a:solidFill>
                <a:latin typeface="JetBrains Mono"/>
              </a:rPr>
              <a:t>SLIDE 05 · HOW THE LOOP CLOSES</a:t>
            </a:r>
          </a:p>
        </p:txBody>
      </p:sp>
      <p:sp>
        <p:nvSpPr>
          <p:cNvPr id="5" name="TextBox 4"/>
          <p:cNvSpPr txBox="1"/>
          <p:nvPr/>
        </p:nvSpPr>
        <p:spPr>
          <a:xfrm>
            <a:off x="640080" y="658368"/>
            <a:ext cx="10972800" cy="1005840"/>
          </a:xfrm>
          <a:prstGeom prst="rect">
            <a:avLst/>
          </a:prstGeom>
          <a:noFill/>
        </p:spPr>
        <p:txBody>
          <a:bodyPr wrap="square" lIns="0" rIns="0" tIns="0" bIns="0">
            <a:spAutoFit/>
          </a:bodyPr>
          <a:lstStyle/>
          <a:p>
            <a:pPr algn="l"/>
            <a:r>
              <a:rPr sz="3000" b="1">
                <a:solidFill>
                  <a:srgbClr val="F5EFDC"/>
                </a:solidFill>
                <a:latin typeface="Inter"/>
              </a:rPr>
              <a:t>Six steps · agents do five · your team handles one</a:t>
            </a:r>
          </a:p>
        </p:txBody>
      </p:sp>
      <p:sp>
        <p:nvSpPr>
          <p:cNvPr id="6" name="Rectangle 5"/>
          <p:cNvSpPr/>
          <p:nvPr/>
        </p:nvSpPr>
        <p:spPr>
          <a:xfrm>
            <a:off x="640080" y="1828800"/>
            <a:ext cx="1828800" cy="201168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Oval 6"/>
          <p:cNvSpPr/>
          <p:nvPr/>
        </p:nvSpPr>
        <p:spPr>
          <a:xfrm>
            <a:off x="1371600" y="1965960"/>
            <a:ext cx="365760" cy="365760"/>
          </a:xfrm>
          <a:prstGeom prst="ellipse">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40080" y="2020824"/>
            <a:ext cx="1828800" cy="274320"/>
          </a:xfrm>
          <a:prstGeom prst="rect">
            <a:avLst/>
          </a:prstGeom>
          <a:noFill/>
        </p:spPr>
        <p:txBody>
          <a:bodyPr wrap="square" lIns="0" rIns="0" tIns="0" bIns="0">
            <a:spAutoFit/>
          </a:bodyPr>
          <a:lstStyle/>
          <a:p>
            <a:pPr algn="ctr"/>
            <a:r>
              <a:rPr sz="1400" b="1">
                <a:solidFill>
                  <a:srgbClr val="081627"/>
                </a:solidFill>
                <a:latin typeface="Inter"/>
              </a:rPr>
              <a:t>1</a:t>
            </a:r>
          </a:p>
        </p:txBody>
      </p:sp>
      <p:sp>
        <p:nvSpPr>
          <p:cNvPr id="9" name="TextBox 8"/>
          <p:cNvSpPr txBox="1"/>
          <p:nvPr/>
        </p:nvSpPr>
        <p:spPr>
          <a:xfrm>
            <a:off x="731520" y="2514600"/>
            <a:ext cx="1645920" cy="365760"/>
          </a:xfrm>
          <a:prstGeom prst="rect">
            <a:avLst/>
          </a:prstGeom>
          <a:noFill/>
        </p:spPr>
        <p:txBody>
          <a:bodyPr wrap="square" lIns="0" rIns="0" tIns="0" bIns="0">
            <a:spAutoFit/>
          </a:bodyPr>
          <a:lstStyle/>
          <a:p>
            <a:pPr algn="ctr"/>
            <a:r>
              <a:rPr sz="1400" b="1">
                <a:solidFill>
                  <a:srgbClr val="F5EFDC"/>
                </a:solidFill>
                <a:latin typeface="Inter"/>
              </a:rPr>
              <a:t>Discover</a:t>
            </a:r>
          </a:p>
        </p:txBody>
      </p:sp>
      <p:sp>
        <p:nvSpPr>
          <p:cNvPr id="10" name="TextBox 9"/>
          <p:cNvSpPr txBox="1"/>
          <p:nvPr/>
        </p:nvSpPr>
        <p:spPr>
          <a:xfrm>
            <a:off x="731520" y="2880360"/>
            <a:ext cx="1645920" cy="914400"/>
          </a:xfrm>
          <a:prstGeom prst="rect">
            <a:avLst/>
          </a:prstGeom>
          <a:noFill/>
        </p:spPr>
        <p:txBody>
          <a:bodyPr wrap="square" lIns="0" rIns="0" tIns="0" bIns="0">
            <a:spAutoFit/>
          </a:bodyPr>
          <a:lstStyle/>
          <a:p>
            <a:pPr algn="ctr"/>
            <a:r>
              <a:rPr sz="950" b="0">
                <a:solidFill>
                  <a:srgbClr val="C4CEDC"/>
                </a:solidFill>
                <a:latin typeface="Inter"/>
              </a:rPr>
              <a:t>Scanner reports a finding. Mythal pulls it in, deduplicates.</a:t>
            </a:r>
          </a:p>
        </p:txBody>
      </p:sp>
      <p:sp>
        <p:nvSpPr>
          <p:cNvPr id="11" name="Rectangle 10"/>
          <p:cNvSpPr/>
          <p:nvPr/>
        </p:nvSpPr>
        <p:spPr>
          <a:xfrm>
            <a:off x="2514600" y="1828800"/>
            <a:ext cx="1828800" cy="201168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Oval 11"/>
          <p:cNvSpPr/>
          <p:nvPr/>
        </p:nvSpPr>
        <p:spPr>
          <a:xfrm>
            <a:off x="3246120" y="1965960"/>
            <a:ext cx="365760" cy="365760"/>
          </a:xfrm>
          <a:prstGeom prst="ellipse">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514600" y="2020824"/>
            <a:ext cx="1828800" cy="274320"/>
          </a:xfrm>
          <a:prstGeom prst="rect">
            <a:avLst/>
          </a:prstGeom>
          <a:noFill/>
        </p:spPr>
        <p:txBody>
          <a:bodyPr wrap="square" lIns="0" rIns="0" tIns="0" bIns="0">
            <a:spAutoFit/>
          </a:bodyPr>
          <a:lstStyle/>
          <a:p>
            <a:pPr algn="ctr"/>
            <a:r>
              <a:rPr sz="1400" b="1">
                <a:solidFill>
                  <a:srgbClr val="081627"/>
                </a:solidFill>
                <a:latin typeface="Inter"/>
              </a:rPr>
              <a:t>2</a:t>
            </a:r>
          </a:p>
        </p:txBody>
      </p:sp>
      <p:sp>
        <p:nvSpPr>
          <p:cNvPr id="14" name="TextBox 13"/>
          <p:cNvSpPr txBox="1"/>
          <p:nvPr/>
        </p:nvSpPr>
        <p:spPr>
          <a:xfrm>
            <a:off x="2606040" y="2514600"/>
            <a:ext cx="1645920" cy="365760"/>
          </a:xfrm>
          <a:prstGeom prst="rect">
            <a:avLst/>
          </a:prstGeom>
          <a:noFill/>
        </p:spPr>
        <p:txBody>
          <a:bodyPr wrap="square" lIns="0" rIns="0" tIns="0" bIns="0">
            <a:spAutoFit/>
          </a:bodyPr>
          <a:lstStyle/>
          <a:p>
            <a:pPr algn="ctr"/>
            <a:r>
              <a:rPr sz="1400" b="1">
                <a:solidFill>
                  <a:srgbClr val="F5EFDC"/>
                </a:solidFill>
                <a:latin typeface="Inter"/>
              </a:rPr>
              <a:t>Investigate</a:t>
            </a:r>
          </a:p>
        </p:txBody>
      </p:sp>
      <p:sp>
        <p:nvSpPr>
          <p:cNvPr id="15" name="TextBox 14"/>
          <p:cNvSpPr txBox="1"/>
          <p:nvPr/>
        </p:nvSpPr>
        <p:spPr>
          <a:xfrm>
            <a:off x="2606040" y="2880360"/>
            <a:ext cx="1645920" cy="914400"/>
          </a:xfrm>
          <a:prstGeom prst="rect">
            <a:avLst/>
          </a:prstGeom>
          <a:noFill/>
        </p:spPr>
        <p:txBody>
          <a:bodyPr wrap="square" lIns="0" rIns="0" tIns="0" bIns="0">
            <a:spAutoFit/>
          </a:bodyPr>
          <a:lstStyle/>
          <a:p>
            <a:pPr algn="ctr"/>
            <a:r>
              <a:rPr sz="950" b="0">
                <a:solidFill>
                  <a:srgbClr val="C4CEDC"/>
                </a:solidFill>
                <a:latin typeface="Inter"/>
              </a:rPr>
              <a:t>Look up exploits, find vendor fix, score impact from CMDB.</a:t>
            </a:r>
          </a:p>
        </p:txBody>
      </p:sp>
      <p:sp>
        <p:nvSpPr>
          <p:cNvPr id="16" name="Rectangle 15"/>
          <p:cNvSpPr/>
          <p:nvPr/>
        </p:nvSpPr>
        <p:spPr>
          <a:xfrm>
            <a:off x="4389120" y="1828800"/>
            <a:ext cx="1828800" cy="201168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Oval 16"/>
          <p:cNvSpPr/>
          <p:nvPr/>
        </p:nvSpPr>
        <p:spPr>
          <a:xfrm>
            <a:off x="5120640" y="1965960"/>
            <a:ext cx="365760" cy="365760"/>
          </a:xfrm>
          <a:prstGeom prst="ellipse">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389120" y="2020824"/>
            <a:ext cx="1828800" cy="274320"/>
          </a:xfrm>
          <a:prstGeom prst="rect">
            <a:avLst/>
          </a:prstGeom>
          <a:noFill/>
        </p:spPr>
        <p:txBody>
          <a:bodyPr wrap="square" lIns="0" rIns="0" tIns="0" bIns="0">
            <a:spAutoFit/>
          </a:bodyPr>
          <a:lstStyle/>
          <a:p>
            <a:pPr algn="ctr"/>
            <a:r>
              <a:rPr sz="1400" b="1">
                <a:solidFill>
                  <a:srgbClr val="081627"/>
                </a:solidFill>
                <a:latin typeface="Inter"/>
              </a:rPr>
              <a:t>3</a:t>
            </a:r>
          </a:p>
        </p:txBody>
      </p:sp>
      <p:sp>
        <p:nvSpPr>
          <p:cNvPr id="19" name="TextBox 18"/>
          <p:cNvSpPr txBox="1"/>
          <p:nvPr/>
        </p:nvSpPr>
        <p:spPr>
          <a:xfrm>
            <a:off x="4480560" y="2514600"/>
            <a:ext cx="1645920" cy="365760"/>
          </a:xfrm>
          <a:prstGeom prst="rect">
            <a:avLst/>
          </a:prstGeom>
          <a:noFill/>
        </p:spPr>
        <p:txBody>
          <a:bodyPr wrap="square" lIns="0" rIns="0" tIns="0" bIns="0">
            <a:spAutoFit/>
          </a:bodyPr>
          <a:lstStyle/>
          <a:p>
            <a:pPr algn="ctr"/>
            <a:r>
              <a:rPr sz="1400" b="1">
                <a:solidFill>
                  <a:srgbClr val="F5EFDC"/>
                </a:solidFill>
                <a:latin typeface="Inter"/>
              </a:rPr>
              <a:t>Plan</a:t>
            </a:r>
          </a:p>
        </p:txBody>
      </p:sp>
      <p:sp>
        <p:nvSpPr>
          <p:cNvPr id="20" name="TextBox 19"/>
          <p:cNvSpPr txBox="1"/>
          <p:nvPr/>
        </p:nvSpPr>
        <p:spPr>
          <a:xfrm>
            <a:off x="4480560" y="2880360"/>
            <a:ext cx="1645920" cy="914400"/>
          </a:xfrm>
          <a:prstGeom prst="rect">
            <a:avLst/>
          </a:prstGeom>
          <a:noFill/>
        </p:spPr>
        <p:txBody>
          <a:bodyPr wrap="square" lIns="0" rIns="0" tIns="0" bIns="0">
            <a:spAutoFit/>
          </a:bodyPr>
          <a:lstStyle/>
          <a:p>
            <a:pPr algn="ctr"/>
            <a:r>
              <a:rPr sz="950" b="0">
                <a:solidFill>
                  <a:srgbClr val="C4CEDC"/>
                </a:solidFill>
                <a:latin typeface="Inter"/>
              </a:rPr>
              <a:t>Build ordered steps with tool selection and rollback.</a:t>
            </a:r>
          </a:p>
        </p:txBody>
      </p:sp>
      <p:sp>
        <p:nvSpPr>
          <p:cNvPr id="21" name="Rectangle 20"/>
          <p:cNvSpPr/>
          <p:nvPr/>
        </p:nvSpPr>
        <p:spPr>
          <a:xfrm>
            <a:off x="6263640" y="1828800"/>
            <a:ext cx="1828800" cy="2011680"/>
          </a:xfrm>
          <a:prstGeom prst="rect">
            <a:avLst/>
          </a:prstGeom>
          <a:solidFill>
            <a:srgbClr val="133153"/>
          </a:solidFill>
          <a:ln w="19050">
            <a:solidFill>
              <a:srgbClr val="F4C4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Oval 21"/>
          <p:cNvSpPr/>
          <p:nvPr/>
        </p:nvSpPr>
        <p:spPr>
          <a:xfrm>
            <a:off x="6995160" y="1965960"/>
            <a:ext cx="365760" cy="365760"/>
          </a:xfrm>
          <a:prstGeom prst="ellipse">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263640" y="2020824"/>
            <a:ext cx="1828800" cy="274320"/>
          </a:xfrm>
          <a:prstGeom prst="rect">
            <a:avLst/>
          </a:prstGeom>
          <a:noFill/>
        </p:spPr>
        <p:txBody>
          <a:bodyPr wrap="square" lIns="0" rIns="0" tIns="0" bIns="0">
            <a:spAutoFit/>
          </a:bodyPr>
          <a:lstStyle/>
          <a:p>
            <a:pPr algn="ctr"/>
            <a:r>
              <a:rPr sz="1400" b="1">
                <a:solidFill>
                  <a:srgbClr val="081627"/>
                </a:solidFill>
                <a:latin typeface="Inter"/>
              </a:rPr>
              <a:t>4</a:t>
            </a:r>
          </a:p>
        </p:txBody>
      </p:sp>
      <p:sp>
        <p:nvSpPr>
          <p:cNvPr id="24" name="TextBox 23"/>
          <p:cNvSpPr txBox="1"/>
          <p:nvPr/>
        </p:nvSpPr>
        <p:spPr>
          <a:xfrm>
            <a:off x="6355080" y="2514600"/>
            <a:ext cx="1645920" cy="365760"/>
          </a:xfrm>
          <a:prstGeom prst="rect">
            <a:avLst/>
          </a:prstGeom>
          <a:noFill/>
        </p:spPr>
        <p:txBody>
          <a:bodyPr wrap="square" lIns="0" rIns="0" tIns="0" bIns="0">
            <a:spAutoFit/>
          </a:bodyPr>
          <a:lstStyle/>
          <a:p>
            <a:pPr algn="ctr"/>
            <a:r>
              <a:rPr sz="1400" b="1">
                <a:solidFill>
                  <a:srgbClr val="F5EFDC"/>
                </a:solidFill>
                <a:latin typeface="Inter"/>
              </a:rPr>
              <a:t>Approve</a:t>
            </a:r>
          </a:p>
        </p:txBody>
      </p:sp>
      <p:sp>
        <p:nvSpPr>
          <p:cNvPr id="25" name="TextBox 24"/>
          <p:cNvSpPr txBox="1"/>
          <p:nvPr/>
        </p:nvSpPr>
        <p:spPr>
          <a:xfrm>
            <a:off x="6355080" y="2880360"/>
            <a:ext cx="1645920" cy="914400"/>
          </a:xfrm>
          <a:prstGeom prst="rect">
            <a:avLst/>
          </a:prstGeom>
          <a:noFill/>
        </p:spPr>
        <p:txBody>
          <a:bodyPr wrap="square" lIns="0" rIns="0" tIns="0" bIns="0">
            <a:spAutoFit/>
          </a:bodyPr>
          <a:lstStyle/>
          <a:p>
            <a:pPr algn="ctr"/>
            <a:r>
              <a:rPr sz="950" b="0">
                <a:solidFill>
                  <a:srgbClr val="C4CEDC"/>
                </a:solidFill>
                <a:latin typeface="Inter"/>
              </a:rPr>
              <a:t>HUMAN STEP. Plan routed to the right team for sign-off.</a:t>
            </a:r>
          </a:p>
        </p:txBody>
      </p:sp>
      <p:sp>
        <p:nvSpPr>
          <p:cNvPr id="26" name="Rectangle 25"/>
          <p:cNvSpPr/>
          <p:nvPr/>
        </p:nvSpPr>
        <p:spPr>
          <a:xfrm>
            <a:off x="8138160" y="1828800"/>
            <a:ext cx="1828800" cy="201168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Oval 26"/>
          <p:cNvSpPr/>
          <p:nvPr/>
        </p:nvSpPr>
        <p:spPr>
          <a:xfrm>
            <a:off x="8869680" y="1965960"/>
            <a:ext cx="365760" cy="365760"/>
          </a:xfrm>
          <a:prstGeom prst="ellipse">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8138160" y="2020824"/>
            <a:ext cx="1828800" cy="274320"/>
          </a:xfrm>
          <a:prstGeom prst="rect">
            <a:avLst/>
          </a:prstGeom>
          <a:noFill/>
        </p:spPr>
        <p:txBody>
          <a:bodyPr wrap="square" lIns="0" rIns="0" tIns="0" bIns="0">
            <a:spAutoFit/>
          </a:bodyPr>
          <a:lstStyle/>
          <a:p>
            <a:pPr algn="ctr"/>
            <a:r>
              <a:rPr sz="1400" b="1">
                <a:solidFill>
                  <a:srgbClr val="081627"/>
                </a:solidFill>
                <a:latin typeface="Inter"/>
              </a:rPr>
              <a:t>5</a:t>
            </a:r>
          </a:p>
        </p:txBody>
      </p:sp>
      <p:sp>
        <p:nvSpPr>
          <p:cNvPr id="29" name="TextBox 28"/>
          <p:cNvSpPr txBox="1"/>
          <p:nvPr/>
        </p:nvSpPr>
        <p:spPr>
          <a:xfrm>
            <a:off x="8229600" y="2514600"/>
            <a:ext cx="1645920" cy="365760"/>
          </a:xfrm>
          <a:prstGeom prst="rect">
            <a:avLst/>
          </a:prstGeom>
          <a:noFill/>
        </p:spPr>
        <p:txBody>
          <a:bodyPr wrap="square" lIns="0" rIns="0" tIns="0" bIns="0">
            <a:spAutoFit/>
          </a:bodyPr>
          <a:lstStyle/>
          <a:p>
            <a:pPr algn="ctr"/>
            <a:r>
              <a:rPr sz="1400" b="1">
                <a:solidFill>
                  <a:srgbClr val="F5EFDC"/>
                </a:solidFill>
                <a:latin typeface="Inter"/>
              </a:rPr>
              <a:t>Apply</a:t>
            </a:r>
          </a:p>
        </p:txBody>
      </p:sp>
      <p:sp>
        <p:nvSpPr>
          <p:cNvPr id="30" name="TextBox 29"/>
          <p:cNvSpPr txBox="1"/>
          <p:nvPr/>
        </p:nvSpPr>
        <p:spPr>
          <a:xfrm>
            <a:off x="8229600" y="2880360"/>
            <a:ext cx="1645920" cy="914400"/>
          </a:xfrm>
          <a:prstGeom prst="rect">
            <a:avLst/>
          </a:prstGeom>
          <a:noFill/>
        </p:spPr>
        <p:txBody>
          <a:bodyPr wrap="square" lIns="0" rIns="0" tIns="0" bIns="0">
            <a:spAutoFit/>
          </a:bodyPr>
          <a:lstStyle/>
          <a:p>
            <a:pPr algn="ctr"/>
            <a:r>
              <a:rPr sz="950" b="0">
                <a:solidFill>
                  <a:srgbClr val="C4CEDC"/>
                </a:solidFill>
                <a:latin typeface="Inter"/>
              </a:rPr>
              <a:t>Push the fix through your patch tool — or hand to your team.</a:t>
            </a:r>
          </a:p>
        </p:txBody>
      </p:sp>
      <p:sp>
        <p:nvSpPr>
          <p:cNvPr id="31" name="Rectangle 30"/>
          <p:cNvSpPr/>
          <p:nvPr/>
        </p:nvSpPr>
        <p:spPr>
          <a:xfrm>
            <a:off x="10012680" y="1828800"/>
            <a:ext cx="1828800" cy="201168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Oval 31"/>
          <p:cNvSpPr/>
          <p:nvPr/>
        </p:nvSpPr>
        <p:spPr>
          <a:xfrm>
            <a:off x="10744200" y="1965960"/>
            <a:ext cx="365760" cy="365760"/>
          </a:xfrm>
          <a:prstGeom prst="ellipse">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10012680" y="2020824"/>
            <a:ext cx="1828800" cy="274320"/>
          </a:xfrm>
          <a:prstGeom prst="rect">
            <a:avLst/>
          </a:prstGeom>
          <a:noFill/>
        </p:spPr>
        <p:txBody>
          <a:bodyPr wrap="square" lIns="0" rIns="0" tIns="0" bIns="0">
            <a:spAutoFit/>
          </a:bodyPr>
          <a:lstStyle/>
          <a:p>
            <a:pPr algn="ctr"/>
            <a:r>
              <a:rPr sz="1400" b="1">
                <a:solidFill>
                  <a:srgbClr val="081627"/>
                </a:solidFill>
                <a:latin typeface="Inter"/>
              </a:rPr>
              <a:t>6</a:t>
            </a:r>
          </a:p>
        </p:txBody>
      </p:sp>
      <p:sp>
        <p:nvSpPr>
          <p:cNvPr id="34" name="TextBox 33"/>
          <p:cNvSpPr txBox="1"/>
          <p:nvPr/>
        </p:nvSpPr>
        <p:spPr>
          <a:xfrm>
            <a:off x="10104120" y="2514600"/>
            <a:ext cx="1645920" cy="365760"/>
          </a:xfrm>
          <a:prstGeom prst="rect">
            <a:avLst/>
          </a:prstGeom>
          <a:noFill/>
        </p:spPr>
        <p:txBody>
          <a:bodyPr wrap="square" lIns="0" rIns="0" tIns="0" bIns="0">
            <a:spAutoFit/>
          </a:bodyPr>
          <a:lstStyle/>
          <a:p>
            <a:pPr algn="ctr"/>
            <a:r>
              <a:rPr sz="1400" b="1">
                <a:solidFill>
                  <a:srgbClr val="F5EFDC"/>
                </a:solidFill>
                <a:latin typeface="Inter"/>
              </a:rPr>
              <a:t>Verify</a:t>
            </a:r>
          </a:p>
        </p:txBody>
      </p:sp>
      <p:sp>
        <p:nvSpPr>
          <p:cNvPr id="35" name="TextBox 34"/>
          <p:cNvSpPr txBox="1"/>
          <p:nvPr/>
        </p:nvSpPr>
        <p:spPr>
          <a:xfrm>
            <a:off x="10104120" y="2880360"/>
            <a:ext cx="1645920" cy="914400"/>
          </a:xfrm>
          <a:prstGeom prst="rect">
            <a:avLst/>
          </a:prstGeom>
          <a:noFill/>
        </p:spPr>
        <p:txBody>
          <a:bodyPr wrap="square" lIns="0" rIns="0" tIns="0" bIns="0">
            <a:spAutoFit/>
          </a:bodyPr>
          <a:lstStyle/>
          <a:p>
            <a:pPr algn="ctr"/>
            <a:r>
              <a:rPr sz="950" b="0">
                <a:solidFill>
                  <a:srgbClr val="C4CEDC"/>
                </a:solidFill>
                <a:latin typeface="Inter"/>
              </a:rPr>
              <a:t>Rescan confirms clean. Health check. Audit evidence emitted.</a:t>
            </a:r>
          </a:p>
        </p:txBody>
      </p:sp>
      <p:sp>
        <p:nvSpPr>
          <p:cNvPr id="36" name="Rectangle 35"/>
          <p:cNvSpPr/>
          <p:nvPr/>
        </p:nvSpPr>
        <p:spPr>
          <a:xfrm>
            <a:off x="640080" y="4160520"/>
            <a:ext cx="10881360" cy="146304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868680" y="4315968"/>
            <a:ext cx="10424160" cy="457200"/>
          </a:xfrm>
          <a:prstGeom prst="rect">
            <a:avLst/>
          </a:prstGeom>
          <a:noFill/>
        </p:spPr>
        <p:txBody>
          <a:bodyPr wrap="square" lIns="0" rIns="0" tIns="0" bIns="0">
            <a:spAutoFit/>
          </a:bodyPr>
          <a:lstStyle/>
          <a:p>
            <a:pPr algn="l"/>
            <a:r>
              <a:rPr sz="1500" b="1">
                <a:solidFill>
                  <a:srgbClr val="F4C430"/>
                </a:solidFill>
                <a:latin typeface="Inter"/>
              </a:rPr>
              <a:t>You control where the line falls between steps 4, 5, and 6.</a:t>
            </a:r>
          </a:p>
        </p:txBody>
      </p:sp>
      <p:sp>
        <p:nvSpPr>
          <p:cNvPr id="38" name="TextBox 37"/>
          <p:cNvSpPr txBox="1"/>
          <p:nvPr/>
        </p:nvSpPr>
        <p:spPr>
          <a:xfrm>
            <a:off x="868680" y="4663440"/>
            <a:ext cx="10424160" cy="1005840"/>
          </a:xfrm>
          <a:prstGeom prst="rect">
            <a:avLst/>
          </a:prstGeom>
          <a:noFill/>
        </p:spPr>
        <p:txBody>
          <a:bodyPr wrap="square" lIns="0" rIns="0" tIns="0" bIns="0">
            <a:spAutoFit/>
          </a:bodyPr>
          <a:lstStyle/>
          <a:p>
            <a:pPr algn="l"/>
            <a:r>
              <a:rPr sz="1200" b="0">
                <a:solidFill>
                  <a:srgbClr val="C4CEDC"/>
                </a:solidFill>
                <a:latin typeface="Inter"/>
              </a:rPr>
              <a:t>Low-risk fixes on standard IT can flow through Mythal end-to-end. Anything touching sensitive operational systems gets built as a plan by Mythal and handed to your team to apply on their own schedule. Mythal never acts outside the rules you set.</a:t>
            </a:r>
          </a:p>
        </p:txBody>
      </p:sp>
      <p:sp>
        <p:nvSpPr>
          <p:cNvPr id="39" name="TextBox 38"/>
          <p:cNvSpPr txBox="1"/>
          <p:nvPr/>
        </p:nvSpPr>
        <p:spPr>
          <a:xfrm>
            <a:off x="640080" y="6492240"/>
            <a:ext cx="3657600" cy="274320"/>
          </a:xfrm>
          <a:prstGeom prst="rect">
            <a:avLst/>
          </a:prstGeom>
          <a:noFill/>
        </p:spPr>
        <p:txBody>
          <a:bodyPr wrap="square" lIns="0" rIns="0" tIns="0" bIns="0">
            <a:spAutoFit/>
          </a:bodyPr>
          <a:lstStyle/>
          <a:p>
            <a:pPr algn="l"/>
            <a:r>
              <a:rPr sz="900" b="0">
                <a:solidFill>
                  <a:srgbClr val="92A1B6"/>
                </a:solidFill>
                <a:latin typeface="JetBrains Mono"/>
              </a:rPr>
              <a:t>Slide 5 of 11</a:t>
            </a:r>
          </a:p>
        </p:txBody>
      </p:sp>
      <p:sp>
        <p:nvSpPr>
          <p:cNvPr id="40" name="TextBox 39"/>
          <p:cNvSpPr txBox="1"/>
          <p:nvPr/>
        </p:nvSpPr>
        <p:spPr>
          <a:xfrm>
            <a:off x="7772400" y="6492240"/>
            <a:ext cx="3840480" cy="274320"/>
          </a:xfrm>
          <a:prstGeom prst="rect">
            <a:avLst/>
          </a:prstGeom>
          <a:noFill/>
        </p:spPr>
        <p:txBody>
          <a:bodyPr wrap="square" lIns="0" rIns="0" tIns="0" bIns="0">
            <a:spAutoFit/>
          </a:bodyPr>
          <a:lstStyle/>
          <a:p>
            <a:pPr algn="r"/>
            <a:r>
              <a:rPr sz="900" b="0">
                <a:solidFill>
                  <a:srgbClr val="92A1B6"/>
                </a:solidFill>
                <a:latin typeface="JetBrains Mono"/>
              </a:rPr>
              <a:t>The workflow you control</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8162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91440"/>
          </a:xfrm>
          <a:prstGeom prst="rect">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384048"/>
            <a:ext cx="10972800" cy="365760"/>
          </a:xfrm>
          <a:prstGeom prst="rect">
            <a:avLst/>
          </a:prstGeom>
          <a:noFill/>
        </p:spPr>
        <p:txBody>
          <a:bodyPr wrap="square" lIns="0" rIns="0" tIns="0" bIns="0">
            <a:spAutoFit/>
          </a:bodyPr>
          <a:lstStyle/>
          <a:p>
            <a:pPr algn="l"/>
            <a:r>
              <a:rPr sz="1100" b="1">
                <a:solidFill>
                  <a:srgbClr val="F4C430"/>
                </a:solidFill>
                <a:latin typeface="JetBrains Mono"/>
              </a:rPr>
              <a:t>SLIDE 06 · WHAT EACH AGENT DOES</a:t>
            </a:r>
          </a:p>
        </p:txBody>
      </p:sp>
      <p:sp>
        <p:nvSpPr>
          <p:cNvPr id="5" name="TextBox 4"/>
          <p:cNvSpPr txBox="1"/>
          <p:nvPr/>
        </p:nvSpPr>
        <p:spPr>
          <a:xfrm>
            <a:off x="640080" y="658368"/>
            <a:ext cx="10972800" cy="1005840"/>
          </a:xfrm>
          <a:prstGeom prst="rect">
            <a:avLst/>
          </a:prstGeom>
          <a:noFill/>
        </p:spPr>
        <p:txBody>
          <a:bodyPr wrap="square" lIns="0" rIns="0" tIns="0" bIns="0">
            <a:spAutoFit/>
          </a:bodyPr>
          <a:lstStyle/>
          <a:p>
            <a:pPr algn="l"/>
            <a:r>
              <a:rPr sz="3000" b="1">
                <a:solidFill>
                  <a:srgbClr val="F5EFDC"/>
                </a:solidFill>
                <a:latin typeface="Inter"/>
              </a:rPr>
              <a:t>Twelve specialists · one signed message bus</a:t>
            </a:r>
          </a:p>
        </p:txBody>
      </p:sp>
      <p:sp>
        <p:nvSpPr>
          <p:cNvPr id="6" name="TextBox 5"/>
          <p:cNvSpPr txBox="1"/>
          <p:nvPr/>
        </p:nvSpPr>
        <p:spPr>
          <a:xfrm>
            <a:off x="640080" y="1691640"/>
            <a:ext cx="10972800" cy="548640"/>
          </a:xfrm>
          <a:prstGeom prst="rect">
            <a:avLst/>
          </a:prstGeom>
          <a:noFill/>
        </p:spPr>
        <p:txBody>
          <a:bodyPr wrap="square" lIns="0" rIns="0" tIns="0" bIns="0">
            <a:spAutoFit/>
          </a:bodyPr>
          <a:lstStyle/>
          <a:p>
            <a:pPr algn="l"/>
            <a:r>
              <a:rPr sz="1200" b="0">
                <a:solidFill>
                  <a:srgbClr val="C4CEDC"/>
                </a:solidFill>
                <a:latin typeface="Inter"/>
              </a:rPr>
              <a:t>Each agent has one narrow job. They don't share memory — they communicate through a signed message bus. Every decision is recorded in a reasoning trace your auditor can read top to bottom.</a:t>
            </a:r>
          </a:p>
        </p:txBody>
      </p:sp>
      <p:sp>
        <p:nvSpPr>
          <p:cNvPr id="7" name="Rectangle 6"/>
          <p:cNvSpPr/>
          <p:nvPr/>
        </p:nvSpPr>
        <p:spPr>
          <a:xfrm>
            <a:off x="640080" y="2606040"/>
            <a:ext cx="3611880" cy="731520"/>
          </a:xfrm>
          <a:prstGeom prst="rect">
            <a:avLst/>
          </a:prstGeom>
          <a:solidFill>
            <a:srgbClr val="0D2138"/>
          </a:solidFill>
          <a:ln w="15240">
            <a:solidFill>
              <a:srgbClr val="F4C4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04672" y="2697480"/>
            <a:ext cx="3355848" cy="320040"/>
          </a:xfrm>
          <a:prstGeom prst="rect">
            <a:avLst/>
          </a:prstGeom>
          <a:noFill/>
        </p:spPr>
        <p:txBody>
          <a:bodyPr wrap="square" lIns="0" rIns="0" tIns="0" bIns="0">
            <a:spAutoFit/>
          </a:bodyPr>
          <a:lstStyle/>
          <a:p>
            <a:pPr algn="l"/>
            <a:r>
              <a:rPr sz="1100" b="1">
                <a:solidFill>
                  <a:srgbClr val="F4C430"/>
                </a:solidFill>
                <a:latin typeface="Inter"/>
              </a:rPr>
              <a:t>★ Supervisor</a:t>
            </a:r>
          </a:p>
        </p:txBody>
      </p:sp>
      <p:sp>
        <p:nvSpPr>
          <p:cNvPr id="9" name="TextBox 8"/>
          <p:cNvSpPr txBox="1"/>
          <p:nvPr/>
        </p:nvSpPr>
        <p:spPr>
          <a:xfrm>
            <a:off x="804672" y="2971800"/>
            <a:ext cx="3355848" cy="365760"/>
          </a:xfrm>
          <a:prstGeom prst="rect">
            <a:avLst/>
          </a:prstGeom>
          <a:noFill/>
        </p:spPr>
        <p:txBody>
          <a:bodyPr wrap="square" lIns="0" rIns="0" tIns="0" bIns="0">
            <a:spAutoFit/>
          </a:bodyPr>
          <a:lstStyle/>
          <a:p>
            <a:pPr algn="l"/>
            <a:r>
              <a:rPr sz="950" b="0">
                <a:solidFill>
                  <a:srgbClr val="C4CEDC"/>
                </a:solidFill>
                <a:latin typeface="Inter"/>
              </a:rPr>
              <a:t>Orchestrates the workflow · holds state per finding.</a:t>
            </a:r>
          </a:p>
        </p:txBody>
      </p:sp>
      <p:sp>
        <p:nvSpPr>
          <p:cNvPr id="10" name="Rectangle 9"/>
          <p:cNvSpPr/>
          <p:nvPr/>
        </p:nvSpPr>
        <p:spPr>
          <a:xfrm>
            <a:off x="4343400" y="2606040"/>
            <a:ext cx="3611880" cy="7315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07992" y="2697480"/>
            <a:ext cx="3355848" cy="320040"/>
          </a:xfrm>
          <a:prstGeom prst="rect">
            <a:avLst/>
          </a:prstGeom>
          <a:noFill/>
        </p:spPr>
        <p:txBody>
          <a:bodyPr wrap="square" lIns="0" rIns="0" tIns="0" bIns="0">
            <a:spAutoFit/>
          </a:bodyPr>
          <a:lstStyle/>
          <a:p>
            <a:pPr algn="l"/>
            <a:r>
              <a:rPr sz="1100" b="1">
                <a:solidFill>
                  <a:srgbClr val="F4C430"/>
                </a:solidFill>
                <a:latin typeface="Inter"/>
              </a:rPr>
              <a:t>Scanner Liaison</a:t>
            </a:r>
          </a:p>
        </p:txBody>
      </p:sp>
      <p:sp>
        <p:nvSpPr>
          <p:cNvPr id="12" name="TextBox 11"/>
          <p:cNvSpPr txBox="1"/>
          <p:nvPr/>
        </p:nvSpPr>
        <p:spPr>
          <a:xfrm>
            <a:off x="4507992" y="2971800"/>
            <a:ext cx="3355848" cy="365760"/>
          </a:xfrm>
          <a:prstGeom prst="rect">
            <a:avLst/>
          </a:prstGeom>
          <a:noFill/>
        </p:spPr>
        <p:txBody>
          <a:bodyPr wrap="square" lIns="0" rIns="0" tIns="0" bIns="0">
            <a:spAutoFit/>
          </a:bodyPr>
          <a:lstStyle/>
          <a:p>
            <a:pPr algn="l"/>
            <a:r>
              <a:rPr sz="950" b="0">
                <a:solidFill>
                  <a:srgbClr val="C4CEDC"/>
                </a:solidFill>
                <a:latin typeface="Inter"/>
              </a:rPr>
              <a:t>Pulls and normalizes findings from your scanners.</a:t>
            </a:r>
          </a:p>
        </p:txBody>
      </p:sp>
      <p:sp>
        <p:nvSpPr>
          <p:cNvPr id="13" name="Rectangle 12"/>
          <p:cNvSpPr/>
          <p:nvPr/>
        </p:nvSpPr>
        <p:spPr>
          <a:xfrm>
            <a:off x="8046720" y="2606040"/>
            <a:ext cx="3611880" cy="7315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211312" y="2697480"/>
            <a:ext cx="3355848" cy="320040"/>
          </a:xfrm>
          <a:prstGeom prst="rect">
            <a:avLst/>
          </a:prstGeom>
          <a:noFill/>
        </p:spPr>
        <p:txBody>
          <a:bodyPr wrap="square" lIns="0" rIns="0" tIns="0" bIns="0">
            <a:spAutoFit/>
          </a:bodyPr>
          <a:lstStyle/>
          <a:p>
            <a:pPr algn="l"/>
            <a:r>
              <a:rPr sz="1100" b="1">
                <a:solidFill>
                  <a:srgbClr val="F4C430"/>
                </a:solidFill>
                <a:latin typeface="Inter"/>
              </a:rPr>
              <a:t>Threat Intel</a:t>
            </a:r>
          </a:p>
        </p:txBody>
      </p:sp>
      <p:sp>
        <p:nvSpPr>
          <p:cNvPr id="15" name="TextBox 14"/>
          <p:cNvSpPr txBox="1"/>
          <p:nvPr/>
        </p:nvSpPr>
        <p:spPr>
          <a:xfrm>
            <a:off x="8211312" y="2971800"/>
            <a:ext cx="3355848" cy="365760"/>
          </a:xfrm>
          <a:prstGeom prst="rect">
            <a:avLst/>
          </a:prstGeom>
          <a:noFill/>
        </p:spPr>
        <p:txBody>
          <a:bodyPr wrap="square" lIns="0" rIns="0" tIns="0" bIns="0">
            <a:spAutoFit/>
          </a:bodyPr>
          <a:lstStyle/>
          <a:p>
            <a:pPr algn="l"/>
            <a:r>
              <a:rPr sz="950" b="0">
                <a:solidFill>
                  <a:srgbClr val="C4CEDC"/>
                </a:solidFill>
                <a:latin typeface="Inter"/>
              </a:rPr>
              <a:t>Checks public threat feeds — is this being exploited now?</a:t>
            </a:r>
          </a:p>
        </p:txBody>
      </p:sp>
      <p:sp>
        <p:nvSpPr>
          <p:cNvPr id="16" name="Rectangle 15"/>
          <p:cNvSpPr/>
          <p:nvPr/>
        </p:nvSpPr>
        <p:spPr>
          <a:xfrm>
            <a:off x="640080" y="3456432"/>
            <a:ext cx="3611880" cy="7315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04672" y="3547872"/>
            <a:ext cx="3355848" cy="320040"/>
          </a:xfrm>
          <a:prstGeom prst="rect">
            <a:avLst/>
          </a:prstGeom>
          <a:noFill/>
        </p:spPr>
        <p:txBody>
          <a:bodyPr wrap="square" lIns="0" rIns="0" tIns="0" bIns="0">
            <a:spAutoFit/>
          </a:bodyPr>
          <a:lstStyle/>
          <a:p>
            <a:pPr algn="l"/>
            <a:r>
              <a:rPr sz="1100" b="1">
                <a:solidFill>
                  <a:srgbClr val="F4C430"/>
                </a:solidFill>
                <a:latin typeface="Inter"/>
              </a:rPr>
              <a:t>Patch Hunter</a:t>
            </a:r>
          </a:p>
        </p:txBody>
      </p:sp>
      <p:sp>
        <p:nvSpPr>
          <p:cNvPr id="18" name="TextBox 17"/>
          <p:cNvSpPr txBox="1"/>
          <p:nvPr/>
        </p:nvSpPr>
        <p:spPr>
          <a:xfrm>
            <a:off x="804672" y="3822192"/>
            <a:ext cx="3355848" cy="365760"/>
          </a:xfrm>
          <a:prstGeom prst="rect">
            <a:avLst/>
          </a:prstGeom>
          <a:noFill/>
        </p:spPr>
        <p:txBody>
          <a:bodyPr wrap="square" lIns="0" rIns="0" tIns="0" bIns="0">
            <a:spAutoFit/>
          </a:bodyPr>
          <a:lstStyle/>
          <a:p>
            <a:pPr algn="l"/>
            <a:r>
              <a:rPr sz="950" b="0">
                <a:solidFill>
                  <a:srgbClr val="C4CEDC"/>
                </a:solidFill>
                <a:latin typeface="Inter"/>
              </a:rPr>
              <a:t>Finds the vendor's official fix · scores reliability.</a:t>
            </a:r>
          </a:p>
        </p:txBody>
      </p:sp>
      <p:sp>
        <p:nvSpPr>
          <p:cNvPr id="19" name="Rectangle 18"/>
          <p:cNvSpPr/>
          <p:nvPr/>
        </p:nvSpPr>
        <p:spPr>
          <a:xfrm>
            <a:off x="4343400" y="3456432"/>
            <a:ext cx="3611880" cy="7315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4507992" y="3547872"/>
            <a:ext cx="3355848" cy="320040"/>
          </a:xfrm>
          <a:prstGeom prst="rect">
            <a:avLst/>
          </a:prstGeom>
          <a:noFill/>
        </p:spPr>
        <p:txBody>
          <a:bodyPr wrap="square" lIns="0" rIns="0" tIns="0" bIns="0">
            <a:spAutoFit/>
          </a:bodyPr>
          <a:lstStyle/>
          <a:p>
            <a:pPr algn="l"/>
            <a:r>
              <a:rPr sz="1100" b="1">
                <a:solidFill>
                  <a:srgbClr val="F4C430"/>
                </a:solidFill>
                <a:latin typeface="Inter"/>
              </a:rPr>
              <a:t>Impact Analyst</a:t>
            </a:r>
          </a:p>
        </p:txBody>
      </p:sp>
      <p:sp>
        <p:nvSpPr>
          <p:cNvPr id="21" name="TextBox 20"/>
          <p:cNvSpPr txBox="1"/>
          <p:nvPr/>
        </p:nvSpPr>
        <p:spPr>
          <a:xfrm>
            <a:off x="4507992" y="3822192"/>
            <a:ext cx="3355848" cy="365760"/>
          </a:xfrm>
          <a:prstGeom prst="rect">
            <a:avLst/>
          </a:prstGeom>
          <a:noFill/>
        </p:spPr>
        <p:txBody>
          <a:bodyPr wrap="square" lIns="0" rIns="0" tIns="0" bIns="0">
            <a:spAutoFit/>
          </a:bodyPr>
          <a:lstStyle/>
          <a:p>
            <a:pPr algn="l"/>
            <a:r>
              <a:rPr sz="950" b="0">
                <a:solidFill>
                  <a:srgbClr val="C4CEDC"/>
                </a:solidFill>
                <a:latin typeface="Inter"/>
              </a:rPr>
              <a:t>Joins findings to your CMDB · how important is this system?</a:t>
            </a:r>
          </a:p>
        </p:txBody>
      </p:sp>
      <p:sp>
        <p:nvSpPr>
          <p:cNvPr id="22" name="Rectangle 21"/>
          <p:cNvSpPr/>
          <p:nvPr/>
        </p:nvSpPr>
        <p:spPr>
          <a:xfrm>
            <a:off x="8046720" y="3456432"/>
            <a:ext cx="3611880" cy="7315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8211312" y="3547872"/>
            <a:ext cx="3355848" cy="320040"/>
          </a:xfrm>
          <a:prstGeom prst="rect">
            <a:avLst/>
          </a:prstGeom>
          <a:noFill/>
        </p:spPr>
        <p:txBody>
          <a:bodyPr wrap="square" lIns="0" rIns="0" tIns="0" bIns="0">
            <a:spAutoFit/>
          </a:bodyPr>
          <a:lstStyle/>
          <a:p>
            <a:pPr algn="l"/>
            <a:r>
              <a:rPr sz="1100" b="1">
                <a:solidFill>
                  <a:srgbClr val="F4C430"/>
                </a:solidFill>
                <a:latin typeface="Inter"/>
              </a:rPr>
              <a:t>Change Risk</a:t>
            </a:r>
          </a:p>
        </p:txBody>
      </p:sp>
      <p:sp>
        <p:nvSpPr>
          <p:cNvPr id="24" name="TextBox 23"/>
          <p:cNvSpPr txBox="1"/>
          <p:nvPr/>
        </p:nvSpPr>
        <p:spPr>
          <a:xfrm>
            <a:off x="8211312" y="3822192"/>
            <a:ext cx="3355848" cy="365760"/>
          </a:xfrm>
          <a:prstGeom prst="rect">
            <a:avLst/>
          </a:prstGeom>
          <a:noFill/>
        </p:spPr>
        <p:txBody>
          <a:bodyPr wrap="square" lIns="0" rIns="0" tIns="0" bIns="0">
            <a:spAutoFit/>
          </a:bodyPr>
          <a:lstStyle/>
          <a:p>
            <a:pPr algn="l"/>
            <a:r>
              <a:rPr sz="950" b="0">
                <a:solidFill>
                  <a:srgbClr val="C4CEDC"/>
                </a:solidFill>
                <a:latin typeface="Inter"/>
              </a:rPr>
              <a:t>Scores deployment risk vs. historical change-failure rates.</a:t>
            </a:r>
          </a:p>
        </p:txBody>
      </p:sp>
      <p:sp>
        <p:nvSpPr>
          <p:cNvPr id="25" name="Rectangle 24"/>
          <p:cNvSpPr/>
          <p:nvPr/>
        </p:nvSpPr>
        <p:spPr>
          <a:xfrm>
            <a:off x="640080" y="4306824"/>
            <a:ext cx="3611880" cy="731520"/>
          </a:xfrm>
          <a:prstGeom prst="rect">
            <a:avLst/>
          </a:prstGeom>
          <a:solidFill>
            <a:srgbClr val="0D2138"/>
          </a:solidFill>
          <a:ln w="15240">
            <a:solidFill>
              <a:srgbClr val="F4C4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04672" y="4398264"/>
            <a:ext cx="3355848" cy="320040"/>
          </a:xfrm>
          <a:prstGeom prst="rect">
            <a:avLst/>
          </a:prstGeom>
          <a:noFill/>
        </p:spPr>
        <p:txBody>
          <a:bodyPr wrap="square" lIns="0" rIns="0" tIns="0" bIns="0">
            <a:spAutoFit/>
          </a:bodyPr>
          <a:lstStyle/>
          <a:p>
            <a:pPr algn="l"/>
            <a:r>
              <a:rPr sz="1100" b="1">
                <a:solidFill>
                  <a:srgbClr val="F4C430"/>
                </a:solidFill>
                <a:latin typeface="Inter"/>
              </a:rPr>
              <a:t>★ Safety Officer</a:t>
            </a:r>
          </a:p>
        </p:txBody>
      </p:sp>
      <p:sp>
        <p:nvSpPr>
          <p:cNvPr id="27" name="TextBox 26"/>
          <p:cNvSpPr txBox="1"/>
          <p:nvPr/>
        </p:nvSpPr>
        <p:spPr>
          <a:xfrm>
            <a:off x="804672" y="4672584"/>
            <a:ext cx="3355848" cy="365760"/>
          </a:xfrm>
          <a:prstGeom prst="rect">
            <a:avLst/>
          </a:prstGeom>
          <a:noFill/>
        </p:spPr>
        <p:txBody>
          <a:bodyPr wrap="square" lIns="0" rIns="0" tIns="0" bIns="0">
            <a:spAutoFit/>
          </a:bodyPr>
          <a:lstStyle/>
          <a:p>
            <a:pPr algn="l"/>
            <a:r>
              <a:rPr sz="950" b="0">
                <a:solidFill>
                  <a:srgbClr val="C4CEDC"/>
                </a:solidFill>
                <a:latin typeface="Inter"/>
              </a:rPr>
              <a:t>For sensitive systems: builds plan but never applies directly.</a:t>
            </a:r>
          </a:p>
        </p:txBody>
      </p:sp>
      <p:sp>
        <p:nvSpPr>
          <p:cNvPr id="28" name="Rectangle 27"/>
          <p:cNvSpPr/>
          <p:nvPr/>
        </p:nvSpPr>
        <p:spPr>
          <a:xfrm>
            <a:off x="4343400" y="4306824"/>
            <a:ext cx="3611880" cy="7315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4507992" y="4398264"/>
            <a:ext cx="3355848" cy="320040"/>
          </a:xfrm>
          <a:prstGeom prst="rect">
            <a:avLst/>
          </a:prstGeom>
          <a:noFill/>
        </p:spPr>
        <p:txBody>
          <a:bodyPr wrap="square" lIns="0" rIns="0" tIns="0" bIns="0">
            <a:spAutoFit/>
          </a:bodyPr>
          <a:lstStyle/>
          <a:p>
            <a:pPr algn="l"/>
            <a:r>
              <a:rPr sz="1100" b="1">
                <a:solidFill>
                  <a:srgbClr val="F4C430"/>
                </a:solidFill>
                <a:latin typeface="Inter"/>
              </a:rPr>
              <a:t>Remediation Planner</a:t>
            </a:r>
          </a:p>
        </p:txBody>
      </p:sp>
      <p:sp>
        <p:nvSpPr>
          <p:cNvPr id="30" name="TextBox 29"/>
          <p:cNvSpPr txBox="1"/>
          <p:nvPr/>
        </p:nvSpPr>
        <p:spPr>
          <a:xfrm>
            <a:off x="4507992" y="4672584"/>
            <a:ext cx="3355848" cy="365760"/>
          </a:xfrm>
          <a:prstGeom prst="rect">
            <a:avLst/>
          </a:prstGeom>
          <a:noFill/>
        </p:spPr>
        <p:txBody>
          <a:bodyPr wrap="square" lIns="0" rIns="0" tIns="0" bIns="0">
            <a:spAutoFit/>
          </a:bodyPr>
          <a:lstStyle/>
          <a:p>
            <a:pPr algn="l"/>
            <a:r>
              <a:rPr sz="950" b="0">
                <a:solidFill>
                  <a:srgbClr val="C4CEDC"/>
                </a:solidFill>
                <a:latin typeface="Inter"/>
              </a:rPr>
              <a:t>Produces an ordered runbook with rollback for every step.</a:t>
            </a:r>
          </a:p>
        </p:txBody>
      </p:sp>
      <p:sp>
        <p:nvSpPr>
          <p:cNvPr id="31" name="Rectangle 30"/>
          <p:cNvSpPr/>
          <p:nvPr/>
        </p:nvSpPr>
        <p:spPr>
          <a:xfrm>
            <a:off x="8046720" y="4306824"/>
            <a:ext cx="3611880" cy="7315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8211312" y="4398264"/>
            <a:ext cx="3355848" cy="320040"/>
          </a:xfrm>
          <a:prstGeom prst="rect">
            <a:avLst/>
          </a:prstGeom>
          <a:noFill/>
        </p:spPr>
        <p:txBody>
          <a:bodyPr wrap="square" lIns="0" rIns="0" tIns="0" bIns="0">
            <a:spAutoFit/>
          </a:bodyPr>
          <a:lstStyle/>
          <a:p>
            <a:pPr algn="l"/>
            <a:r>
              <a:rPr sz="1100" b="1">
                <a:solidFill>
                  <a:srgbClr val="F4C430"/>
                </a:solidFill>
                <a:latin typeface="Inter"/>
              </a:rPr>
              <a:t>Executor</a:t>
            </a:r>
          </a:p>
        </p:txBody>
      </p:sp>
      <p:sp>
        <p:nvSpPr>
          <p:cNvPr id="33" name="TextBox 32"/>
          <p:cNvSpPr txBox="1"/>
          <p:nvPr/>
        </p:nvSpPr>
        <p:spPr>
          <a:xfrm>
            <a:off x="8211312" y="4672584"/>
            <a:ext cx="3355848" cy="365760"/>
          </a:xfrm>
          <a:prstGeom prst="rect">
            <a:avLst/>
          </a:prstGeom>
          <a:noFill/>
        </p:spPr>
        <p:txBody>
          <a:bodyPr wrap="square" lIns="0" rIns="0" tIns="0" bIns="0">
            <a:spAutoFit/>
          </a:bodyPr>
          <a:lstStyle/>
          <a:p>
            <a:pPr algn="l"/>
            <a:r>
              <a:rPr sz="950" b="0">
                <a:solidFill>
                  <a:srgbClr val="C4CEDC"/>
                </a:solidFill>
                <a:latin typeface="Inter"/>
              </a:rPr>
              <a:t>Drives the patch through whatever tool you operate.</a:t>
            </a:r>
          </a:p>
        </p:txBody>
      </p:sp>
      <p:sp>
        <p:nvSpPr>
          <p:cNvPr id="34" name="Rectangle 33"/>
          <p:cNvSpPr/>
          <p:nvPr/>
        </p:nvSpPr>
        <p:spPr>
          <a:xfrm>
            <a:off x="640080" y="5157216"/>
            <a:ext cx="3611880" cy="7315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804672" y="5248656"/>
            <a:ext cx="3355848" cy="320040"/>
          </a:xfrm>
          <a:prstGeom prst="rect">
            <a:avLst/>
          </a:prstGeom>
          <a:noFill/>
        </p:spPr>
        <p:txBody>
          <a:bodyPr wrap="square" lIns="0" rIns="0" tIns="0" bIns="0">
            <a:spAutoFit/>
          </a:bodyPr>
          <a:lstStyle/>
          <a:p>
            <a:pPr algn="l"/>
            <a:r>
              <a:rPr sz="1100" b="1">
                <a:solidFill>
                  <a:srgbClr val="F4C430"/>
                </a:solidFill>
                <a:latin typeface="Inter"/>
              </a:rPr>
              <a:t>Verifier</a:t>
            </a:r>
          </a:p>
        </p:txBody>
      </p:sp>
      <p:sp>
        <p:nvSpPr>
          <p:cNvPr id="36" name="TextBox 35"/>
          <p:cNvSpPr txBox="1"/>
          <p:nvPr/>
        </p:nvSpPr>
        <p:spPr>
          <a:xfrm>
            <a:off x="804672" y="5522976"/>
            <a:ext cx="3355848" cy="365760"/>
          </a:xfrm>
          <a:prstGeom prst="rect">
            <a:avLst/>
          </a:prstGeom>
          <a:noFill/>
        </p:spPr>
        <p:txBody>
          <a:bodyPr wrap="square" lIns="0" rIns="0" tIns="0" bIns="0">
            <a:spAutoFit/>
          </a:bodyPr>
          <a:lstStyle/>
          <a:p>
            <a:pPr algn="l"/>
            <a:r>
              <a:rPr sz="950" b="0">
                <a:solidFill>
                  <a:srgbClr val="C4CEDC"/>
                </a:solidFill>
                <a:latin typeface="Inter"/>
              </a:rPr>
              <a:t>Rescans · health checks · triggers rollback on failure.</a:t>
            </a:r>
          </a:p>
        </p:txBody>
      </p:sp>
      <p:sp>
        <p:nvSpPr>
          <p:cNvPr id="37" name="Rectangle 36"/>
          <p:cNvSpPr/>
          <p:nvPr/>
        </p:nvSpPr>
        <p:spPr>
          <a:xfrm>
            <a:off x="4343400" y="5157216"/>
            <a:ext cx="3611880" cy="7315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4507992" y="5248656"/>
            <a:ext cx="3355848" cy="320040"/>
          </a:xfrm>
          <a:prstGeom prst="rect">
            <a:avLst/>
          </a:prstGeom>
          <a:noFill/>
        </p:spPr>
        <p:txBody>
          <a:bodyPr wrap="square" lIns="0" rIns="0" tIns="0" bIns="0">
            <a:spAutoFit/>
          </a:bodyPr>
          <a:lstStyle/>
          <a:p>
            <a:pPr algn="l"/>
            <a:r>
              <a:rPr sz="1100" b="1">
                <a:solidFill>
                  <a:srgbClr val="F4C430"/>
                </a:solidFill>
                <a:latin typeface="Inter"/>
              </a:rPr>
              <a:t>Compliance Reporter</a:t>
            </a:r>
          </a:p>
        </p:txBody>
      </p:sp>
      <p:sp>
        <p:nvSpPr>
          <p:cNvPr id="39" name="TextBox 38"/>
          <p:cNvSpPr txBox="1"/>
          <p:nvPr/>
        </p:nvSpPr>
        <p:spPr>
          <a:xfrm>
            <a:off x="4507992" y="5522976"/>
            <a:ext cx="3355848" cy="365760"/>
          </a:xfrm>
          <a:prstGeom prst="rect">
            <a:avLst/>
          </a:prstGeom>
          <a:noFill/>
        </p:spPr>
        <p:txBody>
          <a:bodyPr wrap="square" lIns="0" rIns="0" tIns="0" bIns="0">
            <a:spAutoFit/>
          </a:bodyPr>
          <a:lstStyle/>
          <a:p>
            <a:pPr algn="l"/>
            <a:r>
              <a:rPr sz="950" b="0">
                <a:solidFill>
                  <a:srgbClr val="C4CEDC"/>
                </a:solidFill>
                <a:latin typeface="Inter"/>
              </a:rPr>
              <a:t>Captures evidence · produces auditor-ready PDFs.</a:t>
            </a:r>
          </a:p>
        </p:txBody>
      </p:sp>
      <p:sp>
        <p:nvSpPr>
          <p:cNvPr id="40" name="Rectangle 39"/>
          <p:cNvSpPr/>
          <p:nvPr/>
        </p:nvSpPr>
        <p:spPr>
          <a:xfrm>
            <a:off x="8046720" y="5157216"/>
            <a:ext cx="3611880" cy="7315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8211312" y="5248656"/>
            <a:ext cx="3355848" cy="320040"/>
          </a:xfrm>
          <a:prstGeom prst="rect">
            <a:avLst/>
          </a:prstGeom>
          <a:noFill/>
        </p:spPr>
        <p:txBody>
          <a:bodyPr wrap="square" lIns="0" rIns="0" tIns="0" bIns="0">
            <a:spAutoFit/>
          </a:bodyPr>
          <a:lstStyle/>
          <a:p>
            <a:pPr algn="l"/>
            <a:r>
              <a:rPr sz="1100" b="1">
                <a:solidFill>
                  <a:srgbClr val="F4C430"/>
                </a:solidFill>
                <a:latin typeface="Inter"/>
              </a:rPr>
              <a:t>Inventory Insights</a:t>
            </a:r>
          </a:p>
        </p:txBody>
      </p:sp>
      <p:sp>
        <p:nvSpPr>
          <p:cNvPr id="42" name="TextBox 41"/>
          <p:cNvSpPr txBox="1"/>
          <p:nvPr/>
        </p:nvSpPr>
        <p:spPr>
          <a:xfrm>
            <a:off x="8211312" y="5522976"/>
            <a:ext cx="3355848" cy="365760"/>
          </a:xfrm>
          <a:prstGeom prst="rect">
            <a:avLst/>
          </a:prstGeom>
          <a:noFill/>
        </p:spPr>
        <p:txBody>
          <a:bodyPr wrap="square" lIns="0" rIns="0" tIns="0" bIns="0">
            <a:spAutoFit/>
          </a:bodyPr>
          <a:lstStyle/>
          <a:p>
            <a:pPr algn="l"/>
            <a:r>
              <a:rPr sz="950" b="0">
                <a:solidFill>
                  <a:srgbClr val="C4CEDC"/>
                </a:solidFill>
                <a:latin typeface="Inter"/>
              </a:rPr>
              <a:t>Optional · surfaces gaps in your estate beyond CVE flow.</a:t>
            </a:r>
          </a:p>
        </p:txBody>
      </p:sp>
      <p:sp>
        <p:nvSpPr>
          <p:cNvPr id="43" name="TextBox 42"/>
          <p:cNvSpPr txBox="1"/>
          <p:nvPr/>
        </p:nvSpPr>
        <p:spPr>
          <a:xfrm>
            <a:off x="640080" y="6492240"/>
            <a:ext cx="3657600" cy="274320"/>
          </a:xfrm>
          <a:prstGeom prst="rect">
            <a:avLst/>
          </a:prstGeom>
          <a:noFill/>
        </p:spPr>
        <p:txBody>
          <a:bodyPr wrap="square" lIns="0" rIns="0" tIns="0" bIns="0">
            <a:spAutoFit/>
          </a:bodyPr>
          <a:lstStyle/>
          <a:p>
            <a:pPr algn="l"/>
            <a:r>
              <a:rPr sz="900" b="0">
                <a:solidFill>
                  <a:srgbClr val="92A1B6"/>
                </a:solidFill>
                <a:latin typeface="JetBrains Mono"/>
              </a:rPr>
              <a:t>Slide 6 of 11</a:t>
            </a:r>
          </a:p>
        </p:txBody>
      </p:sp>
      <p:sp>
        <p:nvSpPr>
          <p:cNvPr id="44" name="TextBox 43"/>
          <p:cNvSpPr txBox="1"/>
          <p:nvPr/>
        </p:nvSpPr>
        <p:spPr>
          <a:xfrm>
            <a:off x="7772400" y="6492240"/>
            <a:ext cx="3840480" cy="274320"/>
          </a:xfrm>
          <a:prstGeom prst="rect">
            <a:avLst/>
          </a:prstGeom>
          <a:noFill/>
        </p:spPr>
        <p:txBody>
          <a:bodyPr wrap="square" lIns="0" rIns="0" tIns="0" bIns="0">
            <a:spAutoFit/>
          </a:bodyPr>
          <a:lstStyle/>
          <a:p>
            <a:pPr algn="r"/>
            <a:r>
              <a:rPr sz="900" b="0">
                <a:solidFill>
                  <a:srgbClr val="92A1B6"/>
                </a:solidFill>
                <a:latin typeface="JetBrains Mono"/>
              </a:rPr>
              <a:t>The fabric · what each agent does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8162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91440"/>
          </a:xfrm>
          <a:prstGeom prst="rect">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384048"/>
            <a:ext cx="10972800" cy="365760"/>
          </a:xfrm>
          <a:prstGeom prst="rect">
            <a:avLst/>
          </a:prstGeom>
          <a:noFill/>
        </p:spPr>
        <p:txBody>
          <a:bodyPr wrap="square" lIns="0" rIns="0" tIns="0" bIns="0">
            <a:spAutoFit/>
          </a:bodyPr>
          <a:lstStyle/>
          <a:p>
            <a:pPr algn="l"/>
            <a:r>
              <a:rPr sz="1100" b="1">
                <a:solidFill>
                  <a:srgbClr val="F4C430"/>
                </a:solidFill>
                <a:latin typeface="JetBrains Mono"/>
              </a:rPr>
              <a:t>SLIDE 07 · THE EXECUTOR · HOW MYTHAL APPLIES THE FIX</a:t>
            </a:r>
          </a:p>
        </p:txBody>
      </p:sp>
      <p:sp>
        <p:nvSpPr>
          <p:cNvPr id="5" name="TextBox 4"/>
          <p:cNvSpPr txBox="1"/>
          <p:nvPr/>
        </p:nvSpPr>
        <p:spPr>
          <a:xfrm>
            <a:off x="640080" y="658368"/>
            <a:ext cx="10972800" cy="1005840"/>
          </a:xfrm>
          <a:prstGeom prst="rect">
            <a:avLst/>
          </a:prstGeom>
          <a:noFill/>
        </p:spPr>
        <p:txBody>
          <a:bodyPr wrap="square" lIns="0" rIns="0" tIns="0" bIns="0">
            <a:spAutoFit/>
          </a:bodyPr>
          <a:lstStyle/>
          <a:p>
            <a:pPr algn="l"/>
            <a:r>
              <a:rPr sz="2400" b="1">
                <a:solidFill>
                  <a:srgbClr val="F5EFDC"/>
                </a:solidFill>
                <a:latin typeface="Inter"/>
              </a:rPr>
              <a:t>Mythal orchestrates the tools you already run</a:t>
            </a:r>
          </a:p>
        </p:txBody>
      </p:sp>
      <p:sp>
        <p:nvSpPr>
          <p:cNvPr id="6" name="TextBox 5"/>
          <p:cNvSpPr txBox="1"/>
          <p:nvPr/>
        </p:nvSpPr>
        <p:spPr>
          <a:xfrm>
            <a:off x="640080" y="1463040"/>
            <a:ext cx="10972800" cy="731520"/>
          </a:xfrm>
          <a:prstGeom prst="rect">
            <a:avLst/>
          </a:prstGeom>
          <a:noFill/>
        </p:spPr>
        <p:txBody>
          <a:bodyPr wrap="square" lIns="0" rIns="0" tIns="0" bIns="0">
            <a:spAutoFit/>
          </a:bodyPr>
          <a:lstStyle/>
          <a:p>
            <a:pPr algn="l"/>
            <a:r>
              <a:rPr sz="1200" b="0">
                <a:solidFill>
                  <a:srgbClr val="C4CEDC"/>
                </a:solidFill>
                <a:latin typeface="Inter"/>
              </a:rPr>
              <a:t>The Executor agent doesn't replace your patch tools. It calls their APIs — the same APIs your own team uses — to dispatch a fix, monitor it, and capture the result. Your tools do the actual push using their existing endpoint agents.</a:t>
            </a:r>
          </a:p>
        </p:txBody>
      </p:sp>
      <p:sp>
        <p:nvSpPr>
          <p:cNvPr id="7" name="Rectangle 6"/>
          <p:cNvSpPr/>
          <p:nvPr/>
        </p:nvSpPr>
        <p:spPr>
          <a:xfrm>
            <a:off x="640080" y="2423160"/>
            <a:ext cx="2697480" cy="91440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04672" y="2532888"/>
            <a:ext cx="2441448" cy="365760"/>
          </a:xfrm>
          <a:prstGeom prst="rect">
            <a:avLst/>
          </a:prstGeom>
          <a:noFill/>
        </p:spPr>
        <p:txBody>
          <a:bodyPr wrap="square" lIns="0" rIns="0" tIns="0" bIns="0">
            <a:spAutoFit/>
          </a:bodyPr>
          <a:lstStyle/>
          <a:p>
            <a:pPr algn="l"/>
            <a:r>
              <a:rPr sz="1200" b="1">
                <a:solidFill>
                  <a:srgbClr val="F4C430"/>
                </a:solidFill>
                <a:latin typeface="Inter"/>
              </a:rPr>
              <a:t>Tanium</a:t>
            </a:r>
          </a:p>
        </p:txBody>
      </p:sp>
      <p:sp>
        <p:nvSpPr>
          <p:cNvPr id="9" name="TextBox 8"/>
          <p:cNvSpPr txBox="1"/>
          <p:nvPr/>
        </p:nvSpPr>
        <p:spPr>
          <a:xfrm>
            <a:off x="804672" y="2807208"/>
            <a:ext cx="2441448" cy="548640"/>
          </a:xfrm>
          <a:prstGeom prst="rect">
            <a:avLst/>
          </a:prstGeom>
          <a:noFill/>
        </p:spPr>
        <p:txBody>
          <a:bodyPr wrap="square" lIns="0" rIns="0" tIns="0" bIns="0">
            <a:spAutoFit/>
          </a:bodyPr>
          <a:lstStyle/>
          <a:p>
            <a:pPr algn="l"/>
            <a:r>
              <a:rPr sz="950" b="0">
                <a:solidFill>
                  <a:srgbClr val="C4CEDC"/>
                </a:solidFill>
                <a:latin typeface="Inter"/>
              </a:rPr>
              <a:t>Real-time endpoint patching · REST API · Windows + Linux.</a:t>
            </a:r>
          </a:p>
        </p:txBody>
      </p:sp>
      <p:sp>
        <p:nvSpPr>
          <p:cNvPr id="10" name="Rectangle 9"/>
          <p:cNvSpPr/>
          <p:nvPr/>
        </p:nvSpPr>
        <p:spPr>
          <a:xfrm>
            <a:off x="3429000" y="2423160"/>
            <a:ext cx="2697480" cy="91440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593592" y="2532888"/>
            <a:ext cx="2441448" cy="365760"/>
          </a:xfrm>
          <a:prstGeom prst="rect">
            <a:avLst/>
          </a:prstGeom>
          <a:noFill/>
        </p:spPr>
        <p:txBody>
          <a:bodyPr wrap="square" lIns="0" rIns="0" tIns="0" bIns="0">
            <a:spAutoFit/>
          </a:bodyPr>
          <a:lstStyle/>
          <a:p>
            <a:pPr algn="l"/>
            <a:r>
              <a:rPr sz="1200" b="1">
                <a:solidFill>
                  <a:srgbClr val="F4C430"/>
                </a:solidFill>
                <a:latin typeface="Inter"/>
              </a:rPr>
              <a:t>Microsoft SCCM / Intune</a:t>
            </a:r>
          </a:p>
        </p:txBody>
      </p:sp>
      <p:sp>
        <p:nvSpPr>
          <p:cNvPr id="12" name="TextBox 11"/>
          <p:cNvSpPr txBox="1"/>
          <p:nvPr/>
        </p:nvSpPr>
        <p:spPr>
          <a:xfrm>
            <a:off x="3593592" y="2807208"/>
            <a:ext cx="2441448" cy="548640"/>
          </a:xfrm>
          <a:prstGeom prst="rect">
            <a:avLst/>
          </a:prstGeom>
          <a:noFill/>
        </p:spPr>
        <p:txBody>
          <a:bodyPr wrap="square" lIns="0" rIns="0" tIns="0" bIns="0">
            <a:spAutoFit/>
          </a:bodyPr>
          <a:lstStyle/>
          <a:p>
            <a:pPr algn="l"/>
            <a:r>
              <a:rPr sz="950" b="0">
                <a:solidFill>
                  <a:srgbClr val="C4CEDC"/>
                </a:solidFill>
                <a:latin typeface="Inter"/>
              </a:rPr>
              <a:t>Primary Windows patching · pushes KBs via software updates.</a:t>
            </a:r>
          </a:p>
        </p:txBody>
      </p:sp>
      <p:sp>
        <p:nvSpPr>
          <p:cNvPr id="13" name="Rectangle 12"/>
          <p:cNvSpPr/>
          <p:nvPr/>
        </p:nvSpPr>
        <p:spPr>
          <a:xfrm>
            <a:off x="6217920" y="2423160"/>
            <a:ext cx="2697480" cy="91440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382512" y="2532888"/>
            <a:ext cx="2441448" cy="365760"/>
          </a:xfrm>
          <a:prstGeom prst="rect">
            <a:avLst/>
          </a:prstGeom>
          <a:noFill/>
        </p:spPr>
        <p:txBody>
          <a:bodyPr wrap="square" lIns="0" rIns="0" tIns="0" bIns="0">
            <a:spAutoFit/>
          </a:bodyPr>
          <a:lstStyle/>
          <a:p>
            <a:pPr algn="l"/>
            <a:r>
              <a:rPr sz="1200" b="1">
                <a:solidFill>
                  <a:srgbClr val="F4C430"/>
                </a:solidFill>
                <a:latin typeface="Inter"/>
              </a:rPr>
              <a:t>Ansible Tower / AAP</a:t>
            </a:r>
          </a:p>
        </p:txBody>
      </p:sp>
      <p:sp>
        <p:nvSpPr>
          <p:cNvPr id="15" name="TextBox 14"/>
          <p:cNvSpPr txBox="1"/>
          <p:nvPr/>
        </p:nvSpPr>
        <p:spPr>
          <a:xfrm>
            <a:off x="6382512" y="2807208"/>
            <a:ext cx="2441448" cy="548640"/>
          </a:xfrm>
          <a:prstGeom prst="rect">
            <a:avLst/>
          </a:prstGeom>
          <a:noFill/>
        </p:spPr>
        <p:txBody>
          <a:bodyPr wrap="square" lIns="0" rIns="0" tIns="0" bIns="0">
            <a:spAutoFit/>
          </a:bodyPr>
          <a:lstStyle/>
          <a:p>
            <a:pPr algn="l"/>
            <a:r>
              <a:rPr sz="950" b="0">
                <a:solidFill>
                  <a:srgbClr val="C4CEDC"/>
                </a:solidFill>
                <a:latin typeface="Inter"/>
              </a:rPr>
              <a:t>Playbook-based patching · REST job templates · Linux + network.</a:t>
            </a:r>
          </a:p>
        </p:txBody>
      </p:sp>
      <p:sp>
        <p:nvSpPr>
          <p:cNvPr id="16" name="Rectangle 15"/>
          <p:cNvSpPr/>
          <p:nvPr/>
        </p:nvSpPr>
        <p:spPr>
          <a:xfrm>
            <a:off x="9006840" y="2423160"/>
            <a:ext cx="2697480" cy="91440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171432" y="2532888"/>
            <a:ext cx="2441448" cy="365760"/>
          </a:xfrm>
          <a:prstGeom prst="rect">
            <a:avLst/>
          </a:prstGeom>
          <a:noFill/>
        </p:spPr>
        <p:txBody>
          <a:bodyPr wrap="square" lIns="0" rIns="0" tIns="0" bIns="0">
            <a:spAutoFit/>
          </a:bodyPr>
          <a:lstStyle/>
          <a:p>
            <a:pPr algn="l"/>
            <a:r>
              <a:rPr sz="1200" b="1">
                <a:solidFill>
                  <a:srgbClr val="F4C430"/>
                </a:solidFill>
                <a:latin typeface="Inter"/>
              </a:rPr>
              <a:t>IBM BigFix</a:t>
            </a:r>
          </a:p>
        </p:txBody>
      </p:sp>
      <p:sp>
        <p:nvSpPr>
          <p:cNvPr id="18" name="TextBox 17"/>
          <p:cNvSpPr txBox="1"/>
          <p:nvPr/>
        </p:nvSpPr>
        <p:spPr>
          <a:xfrm>
            <a:off x="9171432" y="2807208"/>
            <a:ext cx="2441448" cy="548640"/>
          </a:xfrm>
          <a:prstGeom prst="rect">
            <a:avLst/>
          </a:prstGeom>
          <a:noFill/>
        </p:spPr>
        <p:txBody>
          <a:bodyPr wrap="square" lIns="0" rIns="0" tIns="0" bIns="0">
            <a:spAutoFit/>
          </a:bodyPr>
          <a:lstStyle/>
          <a:p>
            <a:pPr algn="l"/>
            <a:r>
              <a:rPr sz="950" b="0">
                <a:solidFill>
                  <a:srgbClr val="C4CEDC"/>
                </a:solidFill>
                <a:latin typeface="Inter"/>
              </a:rPr>
              <a:t>Where BigFix is already deployed · Fixlet relevance · REST API.</a:t>
            </a:r>
          </a:p>
        </p:txBody>
      </p:sp>
      <p:sp>
        <p:nvSpPr>
          <p:cNvPr id="19" name="Rectangle 18"/>
          <p:cNvSpPr/>
          <p:nvPr/>
        </p:nvSpPr>
        <p:spPr>
          <a:xfrm>
            <a:off x="640080" y="3474720"/>
            <a:ext cx="2697480" cy="91440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04672" y="3584448"/>
            <a:ext cx="2441448" cy="365760"/>
          </a:xfrm>
          <a:prstGeom prst="rect">
            <a:avLst/>
          </a:prstGeom>
          <a:noFill/>
        </p:spPr>
        <p:txBody>
          <a:bodyPr wrap="square" lIns="0" rIns="0" tIns="0" bIns="0">
            <a:spAutoFit/>
          </a:bodyPr>
          <a:lstStyle/>
          <a:p>
            <a:pPr algn="l"/>
            <a:r>
              <a:rPr sz="1200" b="1">
                <a:solidFill>
                  <a:srgbClr val="F4C430"/>
                </a:solidFill>
                <a:latin typeface="Inter"/>
              </a:rPr>
              <a:t>Cisco Catalyst Center</a:t>
            </a:r>
          </a:p>
        </p:txBody>
      </p:sp>
      <p:sp>
        <p:nvSpPr>
          <p:cNvPr id="21" name="TextBox 20"/>
          <p:cNvSpPr txBox="1"/>
          <p:nvPr/>
        </p:nvSpPr>
        <p:spPr>
          <a:xfrm>
            <a:off x="804672" y="3858768"/>
            <a:ext cx="2441448" cy="548640"/>
          </a:xfrm>
          <a:prstGeom prst="rect">
            <a:avLst/>
          </a:prstGeom>
          <a:noFill/>
        </p:spPr>
        <p:txBody>
          <a:bodyPr wrap="square" lIns="0" rIns="0" tIns="0" bIns="0">
            <a:spAutoFit/>
          </a:bodyPr>
          <a:lstStyle/>
          <a:p>
            <a:pPr algn="l"/>
            <a:r>
              <a:rPr sz="950" b="0">
                <a:solidFill>
                  <a:srgbClr val="C4CEDC"/>
                </a:solidFill>
                <a:latin typeface="Inter"/>
              </a:rPr>
              <a:t>IOS-XE firmware + config push · DNA Center API.</a:t>
            </a:r>
          </a:p>
        </p:txBody>
      </p:sp>
      <p:sp>
        <p:nvSpPr>
          <p:cNvPr id="22" name="Rectangle 21"/>
          <p:cNvSpPr/>
          <p:nvPr/>
        </p:nvSpPr>
        <p:spPr>
          <a:xfrm>
            <a:off x="3429000" y="3474720"/>
            <a:ext cx="2697480" cy="91440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3593592" y="3584448"/>
            <a:ext cx="2441448" cy="365760"/>
          </a:xfrm>
          <a:prstGeom prst="rect">
            <a:avLst/>
          </a:prstGeom>
          <a:noFill/>
        </p:spPr>
        <p:txBody>
          <a:bodyPr wrap="square" lIns="0" rIns="0" tIns="0" bIns="0">
            <a:spAutoFit/>
          </a:bodyPr>
          <a:lstStyle/>
          <a:p>
            <a:pPr algn="l"/>
            <a:r>
              <a:rPr sz="1200" b="1">
                <a:solidFill>
                  <a:srgbClr val="F4C430"/>
                </a:solidFill>
                <a:latin typeface="Inter"/>
              </a:rPr>
              <a:t>Palo Alto Panorama</a:t>
            </a:r>
          </a:p>
        </p:txBody>
      </p:sp>
      <p:sp>
        <p:nvSpPr>
          <p:cNvPr id="24" name="TextBox 23"/>
          <p:cNvSpPr txBox="1"/>
          <p:nvPr/>
        </p:nvSpPr>
        <p:spPr>
          <a:xfrm>
            <a:off x="3593592" y="3858768"/>
            <a:ext cx="2441448" cy="548640"/>
          </a:xfrm>
          <a:prstGeom prst="rect">
            <a:avLst/>
          </a:prstGeom>
          <a:noFill/>
        </p:spPr>
        <p:txBody>
          <a:bodyPr wrap="square" lIns="0" rIns="0" tIns="0" bIns="0">
            <a:spAutoFit/>
          </a:bodyPr>
          <a:lstStyle/>
          <a:p>
            <a:pPr algn="l"/>
            <a:r>
              <a:rPr sz="950" b="0">
                <a:solidFill>
                  <a:srgbClr val="C4CEDC"/>
                </a:solidFill>
                <a:latin typeface="Inter"/>
              </a:rPr>
              <a:t>Firewall ACL tightening · IPS signature push · XML API.</a:t>
            </a:r>
          </a:p>
        </p:txBody>
      </p:sp>
      <p:sp>
        <p:nvSpPr>
          <p:cNvPr id="25" name="Rectangle 24"/>
          <p:cNvSpPr/>
          <p:nvPr/>
        </p:nvSpPr>
        <p:spPr>
          <a:xfrm>
            <a:off x="6217920" y="3474720"/>
            <a:ext cx="2697480" cy="91440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6382512" y="3584448"/>
            <a:ext cx="2441448" cy="365760"/>
          </a:xfrm>
          <a:prstGeom prst="rect">
            <a:avLst/>
          </a:prstGeom>
          <a:noFill/>
        </p:spPr>
        <p:txBody>
          <a:bodyPr wrap="square" lIns="0" rIns="0" tIns="0" bIns="0">
            <a:spAutoFit/>
          </a:bodyPr>
          <a:lstStyle/>
          <a:p>
            <a:pPr algn="l"/>
            <a:r>
              <a:rPr sz="1200" b="1">
                <a:solidFill>
                  <a:srgbClr val="F4C430"/>
                </a:solidFill>
                <a:latin typeface="Inter"/>
              </a:rPr>
              <a:t>Azure Arc</a:t>
            </a:r>
          </a:p>
        </p:txBody>
      </p:sp>
      <p:sp>
        <p:nvSpPr>
          <p:cNvPr id="27" name="TextBox 26"/>
          <p:cNvSpPr txBox="1"/>
          <p:nvPr/>
        </p:nvSpPr>
        <p:spPr>
          <a:xfrm>
            <a:off x="6382512" y="3858768"/>
            <a:ext cx="2441448" cy="548640"/>
          </a:xfrm>
          <a:prstGeom prst="rect">
            <a:avLst/>
          </a:prstGeom>
          <a:noFill/>
        </p:spPr>
        <p:txBody>
          <a:bodyPr wrap="square" lIns="0" rIns="0" tIns="0" bIns="0">
            <a:spAutoFit/>
          </a:bodyPr>
          <a:lstStyle/>
          <a:p>
            <a:pPr algn="l"/>
            <a:r>
              <a:rPr sz="950" b="0">
                <a:solidFill>
                  <a:srgbClr val="C4CEDC"/>
                </a:solidFill>
                <a:latin typeface="Inter"/>
              </a:rPr>
              <a:t>Hybrid Windows / Linux patching across cloud + on-prem · ARM API.</a:t>
            </a:r>
          </a:p>
        </p:txBody>
      </p:sp>
      <p:sp>
        <p:nvSpPr>
          <p:cNvPr id="28" name="Rectangle 27"/>
          <p:cNvSpPr/>
          <p:nvPr/>
        </p:nvSpPr>
        <p:spPr>
          <a:xfrm>
            <a:off x="9006840" y="3474720"/>
            <a:ext cx="2697480" cy="91440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9171432" y="3584448"/>
            <a:ext cx="2441448" cy="365760"/>
          </a:xfrm>
          <a:prstGeom prst="rect">
            <a:avLst/>
          </a:prstGeom>
          <a:noFill/>
        </p:spPr>
        <p:txBody>
          <a:bodyPr wrap="square" lIns="0" rIns="0" tIns="0" bIns="0">
            <a:spAutoFit/>
          </a:bodyPr>
          <a:lstStyle/>
          <a:p>
            <a:pPr algn="l"/>
            <a:r>
              <a:rPr sz="1200" b="1">
                <a:solidFill>
                  <a:srgbClr val="F4C430"/>
                </a:solidFill>
                <a:latin typeface="Inter"/>
              </a:rPr>
              <a:t>AWS Systems Manager</a:t>
            </a:r>
          </a:p>
        </p:txBody>
      </p:sp>
      <p:sp>
        <p:nvSpPr>
          <p:cNvPr id="30" name="TextBox 29"/>
          <p:cNvSpPr txBox="1"/>
          <p:nvPr/>
        </p:nvSpPr>
        <p:spPr>
          <a:xfrm>
            <a:off x="9171432" y="3858768"/>
            <a:ext cx="2441448" cy="548640"/>
          </a:xfrm>
          <a:prstGeom prst="rect">
            <a:avLst/>
          </a:prstGeom>
          <a:noFill/>
        </p:spPr>
        <p:txBody>
          <a:bodyPr wrap="square" lIns="0" rIns="0" tIns="0" bIns="0">
            <a:spAutoFit/>
          </a:bodyPr>
          <a:lstStyle/>
          <a:p>
            <a:pPr algn="l"/>
            <a:r>
              <a:rPr sz="950" b="0">
                <a:solidFill>
                  <a:srgbClr val="C4CEDC"/>
                </a:solidFill>
                <a:latin typeface="Inter"/>
              </a:rPr>
              <a:t>EC2 / Linux patching · SSM RunPatchBaseline · AWS-native.</a:t>
            </a:r>
          </a:p>
        </p:txBody>
      </p:sp>
      <p:sp>
        <p:nvSpPr>
          <p:cNvPr id="31" name="Rectangle 30"/>
          <p:cNvSpPr/>
          <p:nvPr/>
        </p:nvSpPr>
        <p:spPr>
          <a:xfrm>
            <a:off x="640080" y="4754880"/>
            <a:ext cx="10881360" cy="1371600"/>
          </a:xfrm>
          <a:prstGeom prst="rect">
            <a:avLst/>
          </a:prstGeom>
          <a:solidFill>
            <a:srgbClr val="133153"/>
          </a:solidFill>
          <a:ln w="9525">
            <a:solidFill>
              <a:srgbClr val="F4C4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868680" y="4892040"/>
            <a:ext cx="10424160" cy="365760"/>
          </a:xfrm>
          <a:prstGeom prst="rect">
            <a:avLst/>
          </a:prstGeom>
          <a:noFill/>
        </p:spPr>
        <p:txBody>
          <a:bodyPr wrap="square" lIns="0" rIns="0" tIns="0" bIns="0">
            <a:spAutoFit/>
          </a:bodyPr>
          <a:lstStyle/>
          <a:p>
            <a:pPr algn="l"/>
            <a:r>
              <a:rPr sz="1400" b="1">
                <a:solidFill>
                  <a:srgbClr val="F4C430"/>
                </a:solidFill>
                <a:latin typeface="Inter"/>
              </a:rPr>
              <a:t>How it works</a:t>
            </a:r>
          </a:p>
        </p:txBody>
      </p:sp>
      <p:sp>
        <p:nvSpPr>
          <p:cNvPr id="33" name="TextBox 32"/>
          <p:cNvSpPr txBox="1"/>
          <p:nvPr/>
        </p:nvSpPr>
        <p:spPr>
          <a:xfrm>
            <a:off x="868680" y="5166360"/>
            <a:ext cx="10424160" cy="914400"/>
          </a:xfrm>
          <a:prstGeom prst="rect">
            <a:avLst/>
          </a:prstGeom>
          <a:noFill/>
        </p:spPr>
        <p:txBody>
          <a:bodyPr wrap="square" lIns="0" rIns="0" tIns="0" bIns="0">
            <a:spAutoFit/>
          </a:bodyPr>
          <a:lstStyle/>
          <a:p>
            <a:pPr algn="l"/>
            <a:r>
              <a:rPr sz="1100" b="0">
                <a:solidFill>
                  <a:srgbClr val="C4CEDC"/>
                </a:solidFill>
                <a:latin typeface="Inter"/>
              </a:rPr>
              <a:t>Executor calls driver.apply_patch(asset, patch) → driver authenticates to your tool via Vault-stored credentials → submits action → polls for completion → Verifier rescans through your scanner API. Every action carries a tool-specific reference ID (Tanium action_id, SCCM deployment_id, Ansible job_id) for audit. The customer's tool does the actual push using its existing endpoint agents.</a:t>
            </a:r>
          </a:p>
        </p:txBody>
      </p:sp>
      <p:sp>
        <p:nvSpPr>
          <p:cNvPr id="34" name="TextBox 33"/>
          <p:cNvSpPr txBox="1"/>
          <p:nvPr/>
        </p:nvSpPr>
        <p:spPr>
          <a:xfrm>
            <a:off x="640080" y="6492240"/>
            <a:ext cx="3657600" cy="274320"/>
          </a:xfrm>
          <a:prstGeom prst="rect">
            <a:avLst/>
          </a:prstGeom>
          <a:noFill/>
        </p:spPr>
        <p:txBody>
          <a:bodyPr wrap="square" lIns="0" rIns="0" tIns="0" bIns="0">
            <a:spAutoFit/>
          </a:bodyPr>
          <a:lstStyle/>
          <a:p>
            <a:pPr algn="l"/>
            <a:r>
              <a:rPr sz="900" b="0">
                <a:solidFill>
                  <a:srgbClr val="92A1B6"/>
                </a:solidFill>
                <a:latin typeface="JetBrains Mono"/>
              </a:rPr>
              <a:t>Slide 7 of 11</a:t>
            </a:r>
          </a:p>
        </p:txBody>
      </p:sp>
      <p:sp>
        <p:nvSpPr>
          <p:cNvPr id="35" name="TextBox 34"/>
          <p:cNvSpPr txBox="1"/>
          <p:nvPr/>
        </p:nvSpPr>
        <p:spPr>
          <a:xfrm>
            <a:off x="7772400" y="6492240"/>
            <a:ext cx="3840480" cy="274320"/>
          </a:xfrm>
          <a:prstGeom prst="rect">
            <a:avLst/>
          </a:prstGeom>
          <a:noFill/>
        </p:spPr>
        <p:txBody>
          <a:bodyPr wrap="square" lIns="0" rIns="0" tIns="0" bIns="0">
            <a:spAutoFit/>
          </a:bodyPr>
          <a:lstStyle/>
          <a:p>
            <a:pPr algn="r"/>
            <a:r>
              <a:rPr sz="900" b="0">
                <a:solidFill>
                  <a:srgbClr val="92A1B6"/>
                </a:solidFill>
                <a:latin typeface="JetBrains Mono"/>
              </a:rPr>
              <a:t>Scanner-agnostic · patch-tool-agnostic</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8162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91440"/>
          </a:xfrm>
          <a:prstGeom prst="rect">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384048"/>
            <a:ext cx="10972800" cy="365760"/>
          </a:xfrm>
          <a:prstGeom prst="rect">
            <a:avLst/>
          </a:prstGeom>
          <a:noFill/>
        </p:spPr>
        <p:txBody>
          <a:bodyPr wrap="square" lIns="0" rIns="0" tIns="0" bIns="0">
            <a:spAutoFit/>
          </a:bodyPr>
          <a:lstStyle/>
          <a:p>
            <a:pPr algn="l"/>
            <a:r>
              <a:rPr sz="1100" b="1">
                <a:solidFill>
                  <a:srgbClr val="F4C430"/>
                </a:solidFill>
                <a:latin typeface="JetBrains Mono"/>
              </a:rPr>
              <a:t>SLIDE 08 · WHO TOUCHES MYTHAL</a:t>
            </a:r>
          </a:p>
        </p:txBody>
      </p:sp>
      <p:sp>
        <p:nvSpPr>
          <p:cNvPr id="5" name="TextBox 4"/>
          <p:cNvSpPr txBox="1"/>
          <p:nvPr/>
        </p:nvSpPr>
        <p:spPr>
          <a:xfrm>
            <a:off x="640080" y="658368"/>
            <a:ext cx="10972800" cy="1005840"/>
          </a:xfrm>
          <a:prstGeom prst="rect">
            <a:avLst/>
          </a:prstGeom>
          <a:noFill/>
        </p:spPr>
        <p:txBody>
          <a:bodyPr wrap="square" lIns="0" rIns="0" tIns="0" bIns="0">
            <a:spAutoFit/>
          </a:bodyPr>
          <a:lstStyle/>
          <a:p>
            <a:pPr algn="l"/>
            <a:r>
              <a:rPr sz="3000" b="1">
                <a:solidFill>
                  <a:srgbClr val="F5EFDC"/>
                </a:solidFill>
                <a:latin typeface="Inter"/>
              </a:rPr>
              <a:t>Built for the teams who already own this work</a:t>
            </a:r>
          </a:p>
        </p:txBody>
      </p:sp>
      <p:sp>
        <p:nvSpPr>
          <p:cNvPr id="6" name="Rectangle 5"/>
          <p:cNvSpPr/>
          <p:nvPr/>
        </p:nvSpPr>
        <p:spPr>
          <a:xfrm>
            <a:off x="640080" y="1783080"/>
            <a:ext cx="3611880" cy="21031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22960" y="1947672"/>
            <a:ext cx="3337560" cy="365760"/>
          </a:xfrm>
          <a:prstGeom prst="rect">
            <a:avLst/>
          </a:prstGeom>
          <a:noFill/>
        </p:spPr>
        <p:txBody>
          <a:bodyPr wrap="square" lIns="0" rIns="0" tIns="0" bIns="0">
            <a:spAutoFit/>
          </a:bodyPr>
          <a:lstStyle/>
          <a:p>
            <a:pPr algn="l"/>
            <a:r>
              <a:rPr sz="1050" b="1">
                <a:solidFill>
                  <a:srgbClr val="F4C430"/>
                </a:solidFill>
                <a:latin typeface="JetBrains Mono"/>
              </a:rPr>
              <a:t>LEADERSHIP</a:t>
            </a:r>
          </a:p>
        </p:txBody>
      </p:sp>
      <p:sp>
        <p:nvSpPr>
          <p:cNvPr id="8" name="TextBox 7"/>
          <p:cNvSpPr txBox="1"/>
          <p:nvPr/>
        </p:nvSpPr>
        <p:spPr>
          <a:xfrm>
            <a:off x="822960" y="2286000"/>
            <a:ext cx="3337560" cy="365760"/>
          </a:xfrm>
          <a:prstGeom prst="rect">
            <a:avLst/>
          </a:prstGeom>
          <a:noFill/>
        </p:spPr>
        <p:txBody>
          <a:bodyPr wrap="square" lIns="0" rIns="0" tIns="0" bIns="0">
            <a:spAutoFit/>
          </a:bodyPr>
          <a:lstStyle/>
          <a:p>
            <a:pPr algn="l"/>
            <a:r>
              <a:rPr sz="1300" b="1">
                <a:solidFill>
                  <a:srgbClr val="F5EFDC"/>
                </a:solidFill>
                <a:latin typeface="Inter"/>
              </a:rPr>
              <a:t>Strategic posture</a:t>
            </a:r>
          </a:p>
        </p:txBody>
      </p:sp>
      <p:sp>
        <p:nvSpPr>
          <p:cNvPr id="9" name="TextBox 8"/>
          <p:cNvSpPr txBox="1"/>
          <p:nvPr/>
        </p:nvSpPr>
        <p:spPr>
          <a:xfrm>
            <a:off x="822960" y="2651760"/>
            <a:ext cx="3337560" cy="1188720"/>
          </a:xfrm>
          <a:prstGeom prst="rect">
            <a:avLst/>
          </a:prstGeom>
          <a:noFill/>
        </p:spPr>
        <p:txBody>
          <a:bodyPr wrap="square" lIns="0" rIns="0" tIns="0" bIns="0">
            <a:spAutoFit/>
          </a:bodyPr>
          <a:lstStyle/>
          <a:p>
            <a:pPr algn="l"/>
            <a:r>
              <a:rPr sz="1050" b="0">
                <a:solidFill>
                  <a:srgbClr val="C4CEDC"/>
                </a:solidFill>
                <a:latin typeface="Inter"/>
              </a:rPr>
              <a:t>Watch KPIs on the Command Center. Receive auto-generated leadership PDFs. See trends without diving into individual findings.</a:t>
            </a:r>
          </a:p>
        </p:txBody>
      </p:sp>
      <p:sp>
        <p:nvSpPr>
          <p:cNvPr id="10" name="Rectangle 9"/>
          <p:cNvSpPr/>
          <p:nvPr/>
        </p:nvSpPr>
        <p:spPr>
          <a:xfrm>
            <a:off x="4343400" y="1783080"/>
            <a:ext cx="3611880" cy="21031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26280" y="1947672"/>
            <a:ext cx="3337560" cy="365760"/>
          </a:xfrm>
          <a:prstGeom prst="rect">
            <a:avLst/>
          </a:prstGeom>
          <a:noFill/>
        </p:spPr>
        <p:txBody>
          <a:bodyPr wrap="square" lIns="0" rIns="0" tIns="0" bIns="0">
            <a:spAutoFit/>
          </a:bodyPr>
          <a:lstStyle/>
          <a:p>
            <a:pPr algn="l"/>
            <a:r>
              <a:rPr sz="1050" b="1">
                <a:solidFill>
                  <a:srgbClr val="F4C430"/>
                </a:solidFill>
                <a:latin typeface="JetBrains Mono"/>
              </a:rPr>
              <a:t>SECURITY TEAM</a:t>
            </a:r>
          </a:p>
        </p:txBody>
      </p:sp>
      <p:sp>
        <p:nvSpPr>
          <p:cNvPr id="12" name="TextBox 11"/>
          <p:cNvSpPr txBox="1"/>
          <p:nvPr/>
        </p:nvSpPr>
        <p:spPr>
          <a:xfrm>
            <a:off x="4526280" y="2286000"/>
            <a:ext cx="3337560" cy="365760"/>
          </a:xfrm>
          <a:prstGeom prst="rect">
            <a:avLst/>
          </a:prstGeom>
          <a:noFill/>
        </p:spPr>
        <p:txBody>
          <a:bodyPr wrap="square" lIns="0" rIns="0" tIns="0" bIns="0">
            <a:spAutoFit/>
          </a:bodyPr>
          <a:lstStyle/>
          <a:p>
            <a:pPr algn="l"/>
            <a:r>
              <a:rPr sz="1300" b="1">
                <a:solidFill>
                  <a:srgbClr val="F5EFDC"/>
                </a:solidFill>
                <a:latin typeface="Inter"/>
              </a:rPr>
              <a:t>Day-to-day operator</a:t>
            </a:r>
          </a:p>
        </p:txBody>
      </p:sp>
      <p:sp>
        <p:nvSpPr>
          <p:cNvPr id="13" name="TextBox 12"/>
          <p:cNvSpPr txBox="1"/>
          <p:nvPr/>
        </p:nvSpPr>
        <p:spPr>
          <a:xfrm>
            <a:off x="4526280" y="2651760"/>
            <a:ext cx="3337560" cy="1188720"/>
          </a:xfrm>
          <a:prstGeom prst="rect">
            <a:avLst/>
          </a:prstGeom>
          <a:noFill/>
        </p:spPr>
        <p:txBody>
          <a:bodyPr wrap="square" lIns="0" rIns="0" tIns="0" bIns="0">
            <a:spAutoFit/>
          </a:bodyPr>
          <a:lstStyle/>
          <a:p>
            <a:pPr algn="l"/>
            <a:r>
              <a:rPr sz="1050" b="0">
                <a:solidFill>
                  <a:srgbClr val="C4CEDC"/>
                </a:solidFill>
                <a:latin typeface="Inter"/>
              </a:rPr>
              <a:t>Open Mythal first thing. Review plans needing attention. Sign approvals. Investigate the reasoning trace when something looks off.</a:t>
            </a:r>
          </a:p>
        </p:txBody>
      </p:sp>
      <p:sp>
        <p:nvSpPr>
          <p:cNvPr id="14" name="Rectangle 13"/>
          <p:cNvSpPr/>
          <p:nvPr/>
        </p:nvSpPr>
        <p:spPr>
          <a:xfrm>
            <a:off x="8046720" y="1783080"/>
            <a:ext cx="3611880" cy="21031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229600" y="1947672"/>
            <a:ext cx="3337560" cy="365760"/>
          </a:xfrm>
          <a:prstGeom prst="rect">
            <a:avLst/>
          </a:prstGeom>
          <a:noFill/>
        </p:spPr>
        <p:txBody>
          <a:bodyPr wrap="square" lIns="0" rIns="0" tIns="0" bIns="0">
            <a:spAutoFit/>
          </a:bodyPr>
          <a:lstStyle/>
          <a:p>
            <a:pPr algn="l"/>
            <a:r>
              <a:rPr sz="1050" b="1">
                <a:solidFill>
                  <a:srgbClr val="F4C430"/>
                </a:solidFill>
                <a:latin typeface="JetBrains Mono"/>
              </a:rPr>
              <a:t>OPERATIONS TEAM</a:t>
            </a:r>
          </a:p>
        </p:txBody>
      </p:sp>
      <p:sp>
        <p:nvSpPr>
          <p:cNvPr id="16" name="TextBox 15"/>
          <p:cNvSpPr txBox="1"/>
          <p:nvPr/>
        </p:nvSpPr>
        <p:spPr>
          <a:xfrm>
            <a:off x="8229600" y="2286000"/>
            <a:ext cx="3337560" cy="365760"/>
          </a:xfrm>
          <a:prstGeom prst="rect">
            <a:avLst/>
          </a:prstGeom>
          <a:noFill/>
        </p:spPr>
        <p:txBody>
          <a:bodyPr wrap="square" lIns="0" rIns="0" tIns="0" bIns="0">
            <a:spAutoFit/>
          </a:bodyPr>
          <a:lstStyle/>
          <a:p>
            <a:pPr algn="l"/>
            <a:r>
              <a:rPr sz="1300" b="1">
                <a:solidFill>
                  <a:srgbClr val="F5EFDC"/>
                </a:solidFill>
                <a:latin typeface="Inter"/>
              </a:rPr>
              <a:t>Plan recipient</a:t>
            </a:r>
          </a:p>
        </p:txBody>
      </p:sp>
      <p:sp>
        <p:nvSpPr>
          <p:cNvPr id="17" name="TextBox 16"/>
          <p:cNvSpPr txBox="1"/>
          <p:nvPr/>
        </p:nvSpPr>
        <p:spPr>
          <a:xfrm>
            <a:off x="8229600" y="2651760"/>
            <a:ext cx="3337560" cy="1188720"/>
          </a:xfrm>
          <a:prstGeom prst="rect">
            <a:avLst/>
          </a:prstGeom>
          <a:noFill/>
        </p:spPr>
        <p:txBody>
          <a:bodyPr wrap="square" lIns="0" rIns="0" tIns="0" bIns="0">
            <a:spAutoFit/>
          </a:bodyPr>
          <a:lstStyle/>
          <a:p>
            <a:pPr algn="l"/>
            <a:r>
              <a:rPr sz="1050" b="0">
                <a:solidFill>
                  <a:srgbClr val="C4CEDC"/>
                </a:solidFill>
                <a:latin typeface="Inter"/>
              </a:rPr>
              <a:t>For sensitive systems, Mythal builds the plan and sends it over. Your team reviews, applies on your schedule, Mythal closes the loop.</a:t>
            </a:r>
          </a:p>
        </p:txBody>
      </p:sp>
      <p:sp>
        <p:nvSpPr>
          <p:cNvPr id="18" name="Rectangle 17"/>
          <p:cNvSpPr/>
          <p:nvPr/>
        </p:nvSpPr>
        <p:spPr>
          <a:xfrm>
            <a:off x="640080" y="4023360"/>
            <a:ext cx="3611880" cy="21031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22960" y="4187952"/>
            <a:ext cx="3337560" cy="365760"/>
          </a:xfrm>
          <a:prstGeom prst="rect">
            <a:avLst/>
          </a:prstGeom>
          <a:noFill/>
        </p:spPr>
        <p:txBody>
          <a:bodyPr wrap="square" lIns="0" rIns="0" tIns="0" bIns="0">
            <a:spAutoFit/>
          </a:bodyPr>
          <a:lstStyle/>
          <a:p>
            <a:pPr algn="l"/>
            <a:r>
              <a:rPr sz="1050" b="1">
                <a:solidFill>
                  <a:srgbClr val="F4C430"/>
                </a:solidFill>
                <a:latin typeface="JetBrains Mono"/>
              </a:rPr>
              <a:t>ENGINEERS</a:t>
            </a:r>
          </a:p>
        </p:txBody>
      </p:sp>
      <p:sp>
        <p:nvSpPr>
          <p:cNvPr id="20" name="TextBox 19"/>
          <p:cNvSpPr txBox="1"/>
          <p:nvPr/>
        </p:nvSpPr>
        <p:spPr>
          <a:xfrm>
            <a:off x="822960" y="4526280"/>
            <a:ext cx="3337560" cy="365760"/>
          </a:xfrm>
          <a:prstGeom prst="rect">
            <a:avLst/>
          </a:prstGeom>
          <a:noFill/>
        </p:spPr>
        <p:txBody>
          <a:bodyPr wrap="square" lIns="0" rIns="0" tIns="0" bIns="0">
            <a:spAutoFit/>
          </a:bodyPr>
          <a:lstStyle/>
          <a:p>
            <a:pPr algn="l"/>
            <a:r>
              <a:rPr sz="1300" b="1">
                <a:solidFill>
                  <a:srgbClr val="F5EFDC"/>
                </a:solidFill>
                <a:latin typeface="Inter"/>
              </a:rPr>
              <a:t>Configurator</a:t>
            </a:r>
          </a:p>
        </p:txBody>
      </p:sp>
      <p:sp>
        <p:nvSpPr>
          <p:cNvPr id="21" name="TextBox 20"/>
          <p:cNvSpPr txBox="1"/>
          <p:nvPr/>
        </p:nvSpPr>
        <p:spPr>
          <a:xfrm>
            <a:off x="822960" y="4892040"/>
            <a:ext cx="3337560" cy="1188720"/>
          </a:xfrm>
          <a:prstGeom prst="rect">
            <a:avLst/>
          </a:prstGeom>
          <a:noFill/>
        </p:spPr>
        <p:txBody>
          <a:bodyPr wrap="square" lIns="0" rIns="0" tIns="0" bIns="0">
            <a:spAutoFit/>
          </a:bodyPr>
          <a:lstStyle/>
          <a:p>
            <a:pPr algn="l"/>
            <a:r>
              <a:rPr sz="1050" b="0">
                <a:solidFill>
                  <a:srgbClr val="C4CEDC"/>
                </a:solidFill>
                <a:latin typeface="Inter"/>
              </a:rPr>
              <a:t>Connect Mythal to your scanners, CMDB, patch tools. Configure which agents are active and tune policy rules.</a:t>
            </a:r>
          </a:p>
        </p:txBody>
      </p:sp>
      <p:sp>
        <p:nvSpPr>
          <p:cNvPr id="22" name="Rectangle 21"/>
          <p:cNvSpPr/>
          <p:nvPr/>
        </p:nvSpPr>
        <p:spPr>
          <a:xfrm>
            <a:off x="4343400" y="4023360"/>
            <a:ext cx="3611880" cy="21031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4526280" y="4187952"/>
            <a:ext cx="3337560" cy="365760"/>
          </a:xfrm>
          <a:prstGeom prst="rect">
            <a:avLst/>
          </a:prstGeom>
          <a:noFill/>
        </p:spPr>
        <p:txBody>
          <a:bodyPr wrap="square" lIns="0" rIns="0" tIns="0" bIns="0">
            <a:spAutoFit/>
          </a:bodyPr>
          <a:lstStyle/>
          <a:p>
            <a:pPr algn="l"/>
            <a:r>
              <a:rPr sz="1050" b="1">
                <a:solidFill>
                  <a:srgbClr val="F4C430"/>
                </a:solidFill>
                <a:latin typeface="JetBrains Mono"/>
              </a:rPr>
              <a:t>AUDIT / GOVERNANCE</a:t>
            </a:r>
          </a:p>
        </p:txBody>
      </p:sp>
      <p:sp>
        <p:nvSpPr>
          <p:cNvPr id="24" name="TextBox 23"/>
          <p:cNvSpPr txBox="1"/>
          <p:nvPr/>
        </p:nvSpPr>
        <p:spPr>
          <a:xfrm>
            <a:off x="4526280" y="4526280"/>
            <a:ext cx="3337560" cy="365760"/>
          </a:xfrm>
          <a:prstGeom prst="rect">
            <a:avLst/>
          </a:prstGeom>
          <a:noFill/>
        </p:spPr>
        <p:txBody>
          <a:bodyPr wrap="square" lIns="0" rIns="0" tIns="0" bIns="0">
            <a:spAutoFit/>
          </a:bodyPr>
          <a:lstStyle/>
          <a:p>
            <a:pPr algn="l"/>
            <a:r>
              <a:rPr sz="1300" b="1">
                <a:solidFill>
                  <a:srgbClr val="F5EFDC"/>
                </a:solidFill>
                <a:latin typeface="Inter"/>
              </a:rPr>
              <a:t>Evidence consumer</a:t>
            </a:r>
          </a:p>
        </p:txBody>
      </p:sp>
      <p:sp>
        <p:nvSpPr>
          <p:cNvPr id="25" name="TextBox 24"/>
          <p:cNvSpPr txBox="1"/>
          <p:nvPr/>
        </p:nvSpPr>
        <p:spPr>
          <a:xfrm>
            <a:off x="4526280" y="4892040"/>
            <a:ext cx="3337560" cy="1188720"/>
          </a:xfrm>
          <a:prstGeom prst="rect">
            <a:avLst/>
          </a:prstGeom>
          <a:noFill/>
        </p:spPr>
        <p:txBody>
          <a:bodyPr wrap="square" lIns="0" rIns="0" tIns="0" bIns="0">
            <a:spAutoFit/>
          </a:bodyPr>
          <a:lstStyle/>
          <a:p>
            <a:pPr algn="l"/>
            <a:r>
              <a:rPr sz="1050" b="0">
                <a:solidFill>
                  <a:srgbClr val="C4CEDC"/>
                </a:solidFill>
                <a:latin typeface="Inter"/>
              </a:rPr>
              <a:t>One-click export of the audit packet mapped to whichever framework the auditor asks for. The trace is the audit log.</a:t>
            </a:r>
          </a:p>
        </p:txBody>
      </p:sp>
      <p:sp>
        <p:nvSpPr>
          <p:cNvPr id="26" name="Rectangle 25"/>
          <p:cNvSpPr/>
          <p:nvPr/>
        </p:nvSpPr>
        <p:spPr>
          <a:xfrm>
            <a:off x="8046720" y="4023360"/>
            <a:ext cx="3611880" cy="21031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8229600" y="4187952"/>
            <a:ext cx="3337560" cy="365760"/>
          </a:xfrm>
          <a:prstGeom prst="rect">
            <a:avLst/>
          </a:prstGeom>
          <a:noFill/>
        </p:spPr>
        <p:txBody>
          <a:bodyPr wrap="square" lIns="0" rIns="0" tIns="0" bIns="0">
            <a:spAutoFit/>
          </a:bodyPr>
          <a:lstStyle/>
          <a:p>
            <a:pPr algn="l"/>
            <a:r>
              <a:rPr sz="1050" b="1">
                <a:solidFill>
                  <a:srgbClr val="F4C430"/>
                </a:solidFill>
                <a:latin typeface="JetBrains Mono"/>
              </a:rPr>
              <a:t>EXTERNAL AUDITORS</a:t>
            </a:r>
          </a:p>
        </p:txBody>
      </p:sp>
      <p:sp>
        <p:nvSpPr>
          <p:cNvPr id="28" name="TextBox 27"/>
          <p:cNvSpPr txBox="1"/>
          <p:nvPr/>
        </p:nvSpPr>
        <p:spPr>
          <a:xfrm>
            <a:off x="8229600" y="4526280"/>
            <a:ext cx="3337560" cy="365760"/>
          </a:xfrm>
          <a:prstGeom prst="rect">
            <a:avLst/>
          </a:prstGeom>
          <a:noFill/>
        </p:spPr>
        <p:txBody>
          <a:bodyPr wrap="square" lIns="0" rIns="0" tIns="0" bIns="0">
            <a:spAutoFit/>
          </a:bodyPr>
          <a:lstStyle/>
          <a:p>
            <a:pPr algn="l"/>
            <a:r>
              <a:rPr sz="1300" b="1">
                <a:solidFill>
                  <a:srgbClr val="F5EFDC"/>
                </a:solidFill>
                <a:latin typeface="Inter"/>
              </a:rPr>
              <a:t>Reviews evidence</a:t>
            </a:r>
          </a:p>
        </p:txBody>
      </p:sp>
      <p:sp>
        <p:nvSpPr>
          <p:cNvPr id="29" name="TextBox 28"/>
          <p:cNvSpPr txBox="1"/>
          <p:nvPr/>
        </p:nvSpPr>
        <p:spPr>
          <a:xfrm>
            <a:off x="8229600" y="4892040"/>
            <a:ext cx="3337560" cy="1188720"/>
          </a:xfrm>
          <a:prstGeom prst="rect">
            <a:avLst/>
          </a:prstGeom>
          <a:noFill/>
        </p:spPr>
        <p:txBody>
          <a:bodyPr wrap="square" lIns="0" rIns="0" tIns="0" bIns="0">
            <a:spAutoFit/>
          </a:bodyPr>
          <a:lstStyle/>
          <a:p>
            <a:pPr algn="l"/>
            <a:r>
              <a:rPr sz="1050" b="0">
                <a:solidFill>
                  <a:srgbClr val="C4CEDC"/>
                </a:solidFill>
                <a:latin typeface="Inter"/>
              </a:rPr>
              <a:t>Receives a signed PDF with control-by-control mapping. Every action backed by a timestamped, signed record. Nothing assembled by hand.</a:t>
            </a:r>
          </a:p>
        </p:txBody>
      </p:sp>
      <p:sp>
        <p:nvSpPr>
          <p:cNvPr id="30" name="TextBox 29"/>
          <p:cNvSpPr txBox="1"/>
          <p:nvPr/>
        </p:nvSpPr>
        <p:spPr>
          <a:xfrm>
            <a:off x="640080" y="6492240"/>
            <a:ext cx="3657600" cy="274320"/>
          </a:xfrm>
          <a:prstGeom prst="rect">
            <a:avLst/>
          </a:prstGeom>
          <a:noFill/>
        </p:spPr>
        <p:txBody>
          <a:bodyPr wrap="square" lIns="0" rIns="0" tIns="0" bIns="0">
            <a:spAutoFit/>
          </a:bodyPr>
          <a:lstStyle/>
          <a:p>
            <a:pPr algn="l"/>
            <a:r>
              <a:rPr sz="900" b="0">
                <a:solidFill>
                  <a:srgbClr val="92A1B6"/>
                </a:solidFill>
                <a:latin typeface="JetBrains Mono"/>
              </a:rPr>
              <a:t>Slide 8 of 11</a:t>
            </a:r>
          </a:p>
        </p:txBody>
      </p:sp>
      <p:sp>
        <p:nvSpPr>
          <p:cNvPr id="31" name="TextBox 30"/>
          <p:cNvSpPr txBox="1"/>
          <p:nvPr/>
        </p:nvSpPr>
        <p:spPr>
          <a:xfrm>
            <a:off x="7772400" y="6492240"/>
            <a:ext cx="3840480" cy="274320"/>
          </a:xfrm>
          <a:prstGeom prst="rect">
            <a:avLst/>
          </a:prstGeom>
          <a:noFill/>
        </p:spPr>
        <p:txBody>
          <a:bodyPr wrap="square" lIns="0" rIns="0" tIns="0" bIns="0">
            <a:spAutoFit/>
          </a:bodyPr>
          <a:lstStyle/>
          <a:p>
            <a:pPr algn="r"/>
            <a:r>
              <a:rPr sz="900" b="0">
                <a:solidFill>
                  <a:srgbClr val="92A1B6"/>
                </a:solidFill>
                <a:latin typeface="JetBrains Mono"/>
              </a:rPr>
              <a:t>One platform · multiple audiences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8162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91695" cy="91440"/>
          </a:xfrm>
          <a:prstGeom prst="rect">
            <a:avLst/>
          </a:prstGeom>
          <a:solidFill>
            <a:srgbClr val="F4C43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384048"/>
            <a:ext cx="10972800" cy="365760"/>
          </a:xfrm>
          <a:prstGeom prst="rect">
            <a:avLst/>
          </a:prstGeom>
          <a:noFill/>
        </p:spPr>
        <p:txBody>
          <a:bodyPr wrap="square" lIns="0" rIns="0" tIns="0" bIns="0">
            <a:spAutoFit/>
          </a:bodyPr>
          <a:lstStyle/>
          <a:p>
            <a:pPr algn="l"/>
            <a:r>
              <a:rPr sz="1100" b="1">
                <a:solidFill>
                  <a:srgbClr val="F4C430"/>
                </a:solidFill>
                <a:latin typeface="JetBrains Mono"/>
              </a:rPr>
              <a:t>SLIDE 09 · TAILORED TO CSX, NOT GENERIC</a:t>
            </a:r>
          </a:p>
        </p:txBody>
      </p:sp>
      <p:sp>
        <p:nvSpPr>
          <p:cNvPr id="5" name="TextBox 4"/>
          <p:cNvSpPr txBox="1"/>
          <p:nvPr/>
        </p:nvSpPr>
        <p:spPr>
          <a:xfrm>
            <a:off x="640080" y="658368"/>
            <a:ext cx="10972800" cy="1005840"/>
          </a:xfrm>
          <a:prstGeom prst="rect">
            <a:avLst/>
          </a:prstGeom>
          <a:noFill/>
        </p:spPr>
        <p:txBody>
          <a:bodyPr wrap="square" lIns="0" rIns="0" tIns="0" bIns="0">
            <a:spAutoFit/>
          </a:bodyPr>
          <a:lstStyle/>
          <a:p>
            <a:pPr algn="l"/>
            <a:r>
              <a:rPr sz="3000" b="1">
                <a:solidFill>
                  <a:srgbClr val="F5EFDC"/>
                </a:solidFill>
                <a:latin typeface="Inter"/>
              </a:rPr>
              <a:t>Every agent is configurable</a:t>
            </a:r>
          </a:p>
        </p:txBody>
      </p:sp>
      <p:sp>
        <p:nvSpPr>
          <p:cNvPr id="6" name="TextBox 5"/>
          <p:cNvSpPr txBox="1"/>
          <p:nvPr/>
        </p:nvSpPr>
        <p:spPr>
          <a:xfrm>
            <a:off x="640080" y="1691640"/>
            <a:ext cx="10972800" cy="640080"/>
          </a:xfrm>
          <a:prstGeom prst="rect">
            <a:avLst/>
          </a:prstGeom>
          <a:noFill/>
        </p:spPr>
        <p:txBody>
          <a:bodyPr wrap="square" lIns="0" rIns="0" tIns="0" bIns="0">
            <a:spAutoFit/>
          </a:bodyPr>
          <a:lstStyle/>
          <a:p>
            <a:pPr algn="l"/>
            <a:r>
              <a:rPr sz="1300" b="0">
                <a:solidFill>
                  <a:srgbClr val="C4CEDC"/>
                </a:solidFill>
                <a:latin typeface="Inter"/>
              </a:rPr>
              <a:t>Mythal ships with twelve agents. You decide which ones are active, what rules each follows, and where in your environment they operate. The platform adapts to you, not the other way around.</a:t>
            </a:r>
          </a:p>
        </p:txBody>
      </p:sp>
      <p:sp>
        <p:nvSpPr>
          <p:cNvPr id="7" name="Rectangle 6"/>
          <p:cNvSpPr/>
          <p:nvPr/>
        </p:nvSpPr>
        <p:spPr>
          <a:xfrm>
            <a:off x="640080" y="2606040"/>
            <a:ext cx="10881360" cy="5029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22960" y="2724912"/>
            <a:ext cx="3200400" cy="365760"/>
          </a:xfrm>
          <a:prstGeom prst="rect">
            <a:avLst/>
          </a:prstGeom>
          <a:noFill/>
        </p:spPr>
        <p:txBody>
          <a:bodyPr wrap="square" lIns="0" rIns="0" tIns="0" bIns="0">
            <a:spAutoFit/>
          </a:bodyPr>
          <a:lstStyle/>
          <a:p>
            <a:pPr algn="l"/>
            <a:r>
              <a:rPr sz="1200" b="1">
                <a:solidFill>
                  <a:srgbClr val="F4C430"/>
                </a:solidFill>
                <a:latin typeface="Inter"/>
              </a:rPr>
              <a:t>Scanner sources</a:t>
            </a:r>
          </a:p>
        </p:txBody>
      </p:sp>
      <p:sp>
        <p:nvSpPr>
          <p:cNvPr id="9" name="TextBox 8"/>
          <p:cNvSpPr txBox="1"/>
          <p:nvPr/>
        </p:nvSpPr>
        <p:spPr>
          <a:xfrm>
            <a:off x="4114800" y="2724912"/>
            <a:ext cx="7315200" cy="365760"/>
          </a:xfrm>
          <a:prstGeom prst="rect">
            <a:avLst/>
          </a:prstGeom>
          <a:noFill/>
        </p:spPr>
        <p:txBody>
          <a:bodyPr wrap="square" lIns="0" rIns="0" tIns="0" bIns="0">
            <a:spAutoFit/>
          </a:bodyPr>
          <a:lstStyle/>
          <a:p>
            <a:pPr algn="l"/>
            <a:r>
              <a:rPr sz="1150" b="0">
                <a:solidFill>
                  <a:srgbClr val="C4CEDC"/>
                </a:solidFill>
                <a:latin typeface="Inter"/>
              </a:rPr>
              <a:t>Which scanners Mythal reads — only the ones you operate.</a:t>
            </a:r>
          </a:p>
        </p:txBody>
      </p:sp>
      <p:sp>
        <p:nvSpPr>
          <p:cNvPr id="10" name="Rectangle 9"/>
          <p:cNvSpPr/>
          <p:nvPr/>
        </p:nvSpPr>
        <p:spPr>
          <a:xfrm>
            <a:off x="640080" y="3154680"/>
            <a:ext cx="10881360" cy="5029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22960" y="3273552"/>
            <a:ext cx="3200400" cy="365760"/>
          </a:xfrm>
          <a:prstGeom prst="rect">
            <a:avLst/>
          </a:prstGeom>
          <a:noFill/>
        </p:spPr>
        <p:txBody>
          <a:bodyPr wrap="square" lIns="0" rIns="0" tIns="0" bIns="0">
            <a:spAutoFit/>
          </a:bodyPr>
          <a:lstStyle/>
          <a:p>
            <a:pPr algn="l"/>
            <a:r>
              <a:rPr sz="1200" b="1">
                <a:solidFill>
                  <a:srgbClr val="F4C430"/>
                </a:solidFill>
                <a:latin typeface="Inter"/>
              </a:rPr>
              <a:t>Approval policy</a:t>
            </a:r>
          </a:p>
        </p:txBody>
      </p:sp>
      <p:sp>
        <p:nvSpPr>
          <p:cNvPr id="12" name="TextBox 11"/>
          <p:cNvSpPr txBox="1"/>
          <p:nvPr/>
        </p:nvSpPr>
        <p:spPr>
          <a:xfrm>
            <a:off x="4114800" y="3273552"/>
            <a:ext cx="7315200" cy="365760"/>
          </a:xfrm>
          <a:prstGeom prst="rect">
            <a:avLst/>
          </a:prstGeom>
          <a:noFill/>
        </p:spPr>
        <p:txBody>
          <a:bodyPr wrap="square" lIns="0" rIns="0" tIns="0" bIns="0">
            <a:spAutoFit/>
          </a:bodyPr>
          <a:lstStyle/>
          <a:p>
            <a:pPr algn="l"/>
            <a:r>
              <a:rPr sz="1150" b="0">
                <a:solidFill>
                  <a:srgbClr val="C4CEDC"/>
                </a:solidFill>
                <a:latin typeface="Inter"/>
              </a:rPr>
              <a:t>What auto-applies, what needs single approval, what needs dual.</a:t>
            </a:r>
          </a:p>
        </p:txBody>
      </p:sp>
      <p:sp>
        <p:nvSpPr>
          <p:cNvPr id="13" name="Rectangle 12"/>
          <p:cNvSpPr/>
          <p:nvPr/>
        </p:nvSpPr>
        <p:spPr>
          <a:xfrm>
            <a:off x="640080" y="3703320"/>
            <a:ext cx="10881360" cy="5029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22960" y="3822192"/>
            <a:ext cx="3200400" cy="365760"/>
          </a:xfrm>
          <a:prstGeom prst="rect">
            <a:avLst/>
          </a:prstGeom>
          <a:noFill/>
        </p:spPr>
        <p:txBody>
          <a:bodyPr wrap="square" lIns="0" rIns="0" tIns="0" bIns="0">
            <a:spAutoFit/>
          </a:bodyPr>
          <a:lstStyle/>
          <a:p>
            <a:pPr algn="l"/>
            <a:r>
              <a:rPr sz="1200" b="1">
                <a:solidFill>
                  <a:srgbClr val="F4C430"/>
                </a:solidFill>
                <a:latin typeface="Inter"/>
              </a:rPr>
              <a:t>Patch tool routing</a:t>
            </a:r>
          </a:p>
        </p:txBody>
      </p:sp>
      <p:sp>
        <p:nvSpPr>
          <p:cNvPr id="15" name="TextBox 14"/>
          <p:cNvSpPr txBox="1"/>
          <p:nvPr/>
        </p:nvSpPr>
        <p:spPr>
          <a:xfrm>
            <a:off x="4114800" y="3822192"/>
            <a:ext cx="7315200" cy="365760"/>
          </a:xfrm>
          <a:prstGeom prst="rect">
            <a:avLst/>
          </a:prstGeom>
          <a:noFill/>
        </p:spPr>
        <p:txBody>
          <a:bodyPr wrap="square" lIns="0" rIns="0" tIns="0" bIns="0">
            <a:spAutoFit/>
          </a:bodyPr>
          <a:lstStyle/>
          <a:p>
            <a:pPr algn="l"/>
            <a:r>
              <a:rPr sz="1150" b="0">
                <a:solidFill>
                  <a:srgbClr val="C4CEDC"/>
                </a:solidFill>
                <a:latin typeface="Inter"/>
              </a:rPr>
              <a:t>Which patch tool runs which kind of fix — your tools only.</a:t>
            </a:r>
          </a:p>
        </p:txBody>
      </p:sp>
      <p:sp>
        <p:nvSpPr>
          <p:cNvPr id="16" name="Rectangle 15"/>
          <p:cNvSpPr/>
          <p:nvPr/>
        </p:nvSpPr>
        <p:spPr>
          <a:xfrm>
            <a:off x="640080" y="4251960"/>
            <a:ext cx="10881360" cy="5029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22960" y="4370832"/>
            <a:ext cx="3200400" cy="365760"/>
          </a:xfrm>
          <a:prstGeom prst="rect">
            <a:avLst/>
          </a:prstGeom>
          <a:noFill/>
        </p:spPr>
        <p:txBody>
          <a:bodyPr wrap="square" lIns="0" rIns="0" tIns="0" bIns="0">
            <a:spAutoFit/>
          </a:bodyPr>
          <a:lstStyle/>
          <a:p>
            <a:pPr algn="l"/>
            <a:r>
              <a:rPr sz="1200" b="1">
                <a:solidFill>
                  <a:srgbClr val="F4C430"/>
                </a:solidFill>
                <a:latin typeface="Inter"/>
              </a:rPr>
              <a:t>Hands-off zones</a:t>
            </a:r>
          </a:p>
        </p:txBody>
      </p:sp>
      <p:sp>
        <p:nvSpPr>
          <p:cNvPr id="18" name="TextBox 17"/>
          <p:cNvSpPr txBox="1"/>
          <p:nvPr/>
        </p:nvSpPr>
        <p:spPr>
          <a:xfrm>
            <a:off x="4114800" y="4370832"/>
            <a:ext cx="7315200" cy="365760"/>
          </a:xfrm>
          <a:prstGeom prst="rect">
            <a:avLst/>
          </a:prstGeom>
          <a:noFill/>
        </p:spPr>
        <p:txBody>
          <a:bodyPr wrap="square" lIns="0" rIns="0" tIns="0" bIns="0">
            <a:spAutoFit/>
          </a:bodyPr>
          <a:lstStyle/>
          <a:p>
            <a:pPr algn="l"/>
            <a:r>
              <a:rPr sz="1150" b="0">
                <a:solidFill>
                  <a:srgbClr val="C4CEDC"/>
                </a:solidFill>
                <a:latin typeface="Inter"/>
              </a:rPr>
              <a:t>Parts of your environment Mythal will never touch directly.</a:t>
            </a:r>
          </a:p>
        </p:txBody>
      </p:sp>
      <p:sp>
        <p:nvSpPr>
          <p:cNvPr id="19" name="Rectangle 18"/>
          <p:cNvSpPr/>
          <p:nvPr/>
        </p:nvSpPr>
        <p:spPr>
          <a:xfrm>
            <a:off x="640080" y="4800600"/>
            <a:ext cx="10881360" cy="5029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22960" y="4919472"/>
            <a:ext cx="3200400" cy="365760"/>
          </a:xfrm>
          <a:prstGeom prst="rect">
            <a:avLst/>
          </a:prstGeom>
          <a:noFill/>
        </p:spPr>
        <p:txBody>
          <a:bodyPr wrap="square" lIns="0" rIns="0" tIns="0" bIns="0">
            <a:spAutoFit/>
          </a:bodyPr>
          <a:lstStyle/>
          <a:p>
            <a:pPr algn="l"/>
            <a:r>
              <a:rPr sz="1200" b="1">
                <a:solidFill>
                  <a:srgbClr val="F4C430"/>
                </a:solidFill>
                <a:latin typeface="Inter"/>
              </a:rPr>
              <a:t>Maintenance windows</a:t>
            </a:r>
          </a:p>
        </p:txBody>
      </p:sp>
      <p:sp>
        <p:nvSpPr>
          <p:cNvPr id="21" name="TextBox 20"/>
          <p:cNvSpPr txBox="1"/>
          <p:nvPr/>
        </p:nvSpPr>
        <p:spPr>
          <a:xfrm>
            <a:off x="4114800" y="4919472"/>
            <a:ext cx="7315200" cy="365760"/>
          </a:xfrm>
          <a:prstGeom prst="rect">
            <a:avLst/>
          </a:prstGeom>
          <a:noFill/>
        </p:spPr>
        <p:txBody>
          <a:bodyPr wrap="square" lIns="0" rIns="0" tIns="0" bIns="0">
            <a:spAutoFit/>
          </a:bodyPr>
          <a:lstStyle/>
          <a:p>
            <a:pPr algn="l"/>
            <a:r>
              <a:rPr sz="1150" b="0">
                <a:solidFill>
                  <a:srgbClr val="C4CEDC"/>
                </a:solidFill>
                <a:latin typeface="Inter"/>
              </a:rPr>
              <a:t>When fixes can be applied · when they can't.</a:t>
            </a:r>
          </a:p>
        </p:txBody>
      </p:sp>
      <p:sp>
        <p:nvSpPr>
          <p:cNvPr id="22" name="Rectangle 21"/>
          <p:cNvSpPr/>
          <p:nvPr/>
        </p:nvSpPr>
        <p:spPr>
          <a:xfrm>
            <a:off x="640080" y="5349240"/>
            <a:ext cx="10881360" cy="5029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822960" y="5468112"/>
            <a:ext cx="3200400" cy="365760"/>
          </a:xfrm>
          <a:prstGeom prst="rect">
            <a:avLst/>
          </a:prstGeom>
          <a:noFill/>
        </p:spPr>
        <p:txBody>
          <a:bodyPr wrap="square" lIns="0" rIns="0" tIns="0" bIns="0">
            <a:spAutoFit/>
          </a:bodyPr>
          <a:lstStyle/>
          <a:p>
            <a:pPr algn="l"/>
            <a:r>
              <a:rPr sz="1200" b="1">
                <a:solidFill>
                  <a:srgbClr val="F4C430"/>
                </a:solidFill>
                <a:latin typeface="Inter"/>
              </a:rPr>
              <a:t>Audit framework set</a:t>
            </a:r>
          </a:p>
        </p:txBody>
      </p:sp>
      <p:sp>
        <p:nvSpPr>
          <p:cNvPr id="24" name="TextBox 23"/>
          <p:cNvSpPr txBox="1"/>
          <p:nvPr/>
        </p:nvSpPr>
        <p:spPr>
          <a:xfrm>
            <a:off x="4114800" y="5468112"/>
            <a:ext cx="7315200" cy="365760"/>
          </a:xfrm>
          <a:prstGeom prst="rect">
            <a:avLst/>
          </a:prstGeom>
          <a:noFill/>
        </p:spPr>
        <p:txBody>
          <a:bodyPr wrap="square" lIns="0" rIns="0" tIns="0" bIns="0">
            <a:spAutoFit/>
          </a:bodyPr>
          <a:lstStyle/>
          <a:p>
            <a:pPr algn="l"/>
            <a:r>
              <a:rPr sz="1150" b="0">
                <a:solidFill>
                  <a:srgbClr val="C4CEDC"/>
                </a:solidFill>
                <a:latin typeface="Inter"/>
              </a:rPr>
              <a:t>Only the frameworks you're audited against — others off.</a:t>
            </a:r>
          </a:p>
        </p:txBody>
      </p:sp>
      <p:sp>
        <p:nvSpPr>
          <p:cNvPr id="25" name="Rectangle 24"/>
          <p:cNvSpPr/>
          <p:nvPr/>
        </p:nvSpPr>
        <p:spPr>
          <a:xfrm>
            <a:off x="640080" y="5897880"/>
            <a:ext cx="10881360" cy="502920"/>
          </a:xfrm>
          <a:prstGeom prst="rect">
            <a:avLst/>
          </a:prstGeom>
          <a:solidFill>
            <a:srgbClr val="0D2138"/>
          </a:solidFill>
          <a:ln w="9525">
            <a:solidFill>
              <a:srgbClr val="13315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22960" y="6016752"/>
            <a:ext cx="3200400" cy="365760"/>
          </a:xfrm>
          <a:prstGeom prst="rect">
            <a:avLst/>
          </a:prstGeom>
          <a:noFill/>
        </p:spPr>
        <p:txBody>
          <a:bodyPr wrap="square" lIns="0" rIns="0" tIns="0" bIns="0">
            <a:spAutoFit/>
          </a:bodyPr>
          <a:lstStyle/>
          <a:p>
            <a:pPr algn="l"/>
            <a:r>
              <a:rPr sz="1200" b="1">
                <a:solidFill>
                  <a:srgbClr val="F4C430"/>
                </a:solidFill>
                <a:latin typeface="Inter"/>
              </a:rPr>
              <a:t>Agent backends</a:t>
            </a:r>
          </a:p>
        </p:txBody>
      </p:sp>
      <p:sp>
        <p:nvSpPr>
          <p:cNvPr id="27" name="TextBox 26"/>
          <p:cNvSpPr txBox="1"/>
          <p:nvPr/>
        </p:nvSpPr>
        <p:spPr>
          <a:xfrm>
            <a:off x="4114800" y="6016752"/>
            <a:ext cx="7315200" cy="365760"/>
          </a:xfrm>
          <a:prstGeom prst="rect">
            <a:avLst/>
          </a:prstGeom>
          <a:noFill/>
        </p:spPr>
        <p:txBody>
          <a:bodyPr wrap="square" lIns="0" rIns="0" tIns="0" bIns="0">
            <a:spAutoFit/>
          </a:bodyPr>
          <a:lstStyle/>
          <a:p>
            <a:pPr algn="l"/>
            <a:r>
              <a:rPr sz="1150" b="0">
                <a:solidFill>
                  <a:srgbClr val="C4CEDC"/>
                </a:solidFill>
                <a:latin typeface="Inter"/>
              </a:rPr>
              <a:t>Run deterministically with no LLM, or opt-in LLM per agent.</a:t>
            </a:r>
          </a:p>
        </p:txBody>
      </p:sp>
      <p:sp>
        <p:nvSpPr>
          <p:cNvPr id="28" name="TextBox 27"/>
          <p:cNvSpPr txBox="1"/>
          <p:nvPr/>
        </p:nvSpPr>
        <p:spPr>
          <a:xfrm>
            <a:off x="640080" y="6492240"/>
            <a:ext cx="3657600" cy="274320"/>
          </a:xfrm>
          <a:prstGeom prst="rect">
            <a:avLst/>
          </a:prstGeom>
          <a:noFill/>
        </p:spPr>
        <p:txBody>
          <a:bodyPr wrap="square" lIns="0" rIns="0" tIns="0" bIns="0">
            <a:spAutoFit/>
          </a:bodyPr>
          <a:lstStyle/>
          <a:p>
            <a:pPr algn="l"/>
            <a:r>
              <a:rPr sz="900" b="0">
                <a:solidFill>
                  <a:srgbClr val="92A1B6"/>
                </a:solidFill>
                <a:latin typeface="JetBrains Mono"/>
              </a:rPr>
              <a:t>Slide 9 of 11</a:t>
            </a:r>
          </a:p>
        </p:txBody>
      </p:sp>
      <p:sp>
        <p:nvSpPr>
          <p:cNvPr id="29" name="TextBox 28"/>
          <p:cNvSpPr txBox="1"/>
          <p:nvPr/>
        </p:nvSpPr>
        <p:spPr>
          <a:xfrm>
            <a:off x="7772400" y="6492240"/>
            <a:ext cx="3840480" cy="274320"/>
          </a:xfrm>
          <a:prstGeom prst="rect">
            <a:avLst/>
          </a:prstGeom>
          <a:noFill/>
        </p:spPr>
        <p:txBody>
          <a:bodyPr wrap="square" lIns="0" rIns="0" tIns="0" bIns="0">
            <a:spAutoFit/>
          </a:bodyPr>
          <a:lstStyle/>
          <a:p>
            <a:pPr algn="r"/>
            <a:r>
              <a:rPr sz="900" b="0">
                <a:solidFill>
                  <a:srgbClr val="92A1B6"/>
                </a:solidFill>
                <a:latin typeface="JetBrains Mono"/>
              </a:rPr>
              <a:t>Configurable · not prescriptive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